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296" r:id="rId3"/>
    <p:sldId id="292" r:id="rId4"/>
    <p:sldId id="290" r:id="rId5"/>
    <p:sldId id="291" r:id="rId6"/>
    <p:sldId id="267" r:id="rId7"/>
    <p:sldId id="268" r:id="rId8"/>
    <p:sldId id="269" r:id="rId9"/>
    <p:sldId id="271" r:id="rId10"/>
    <p:sldId id="272" r:id="rId11"/>
    <p:sldId id="273" r:id="rId12"/>
    <p:sldId id="293" r:id="rId13"/>
    <p:sldId id="274" r:id="rId14"/>
    <p:sldId id="275" r:id="rId15"/>
    <p:sldId id="276" r:id="rId16"/>
    <p:sldId id="277" r:id="rId17"/>
    <p:sldId id="278" r:id="rId18"/>
    <p:sldId id="295" r:id="rId19"/>
    <p:sldId id="297" r:id="rId20"/>
    <p:sldId id="287" r:id="rId21"/>
    <p:sldId id="298" r:id="rId22"/>
    <p:sldId id="289" r:id="rId2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FFFF"/>
    <a:srgbClr val="00F4EE"/>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5" autoAdjust="0"/>
    <p:restoredTop sz="96238" autoAdjust="0"/>
  </p:normalViewPr>
  <p:slideViewPr>
    <p:cSldViewPr snapToGrid="0">
      <p:cViewPr varScale="1">
        <p:scale>
          <a:sx n="103" d="100"/>
          <a:sy n="103" d="100"/>
        </p:scale>
        <p:origin x="16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4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8F3679B5-047B-45DD-908B-C7D895066A13}" type="datetimeFigureOut">
              <a:rPr lang="en-US" smtClean="0"/>
              <a:t>11/13/2018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B04662E-1F54-4F2A-8573-4543DC5387A8}" type="slidenum">
              <a:rPr lang="en-US" smtClean="0"/>
              <a:t>‹#›</a:t>
            </a:fld>
            <a:endParaRPr lang="en-US"/>
          </a:p>
        </p:txBody>
      </p:sp>
    </p:spTree>
    <p:extLst>
      <p:ext uri="{BB962C8B-B14F-4D97-AF65-F5344CB8AC3E}">
        <p14:creationId xmlns:p14="http://schemas.microsoft.com/office/powerpoint/2010/main" val="262681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A460A29-4FF2-4688-A29F-3A54C99A5EFD}" type="datetimeFigureOut">
              <a:rPr lang="en-US" smtClean="0"/>
              <a:t>11/13/2018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6742BA9-125A-44AC-8A9E-C9D2D6886208}" type="slidenum">
              <a:rPr lang="en-US" smtClean="0"/>
              <a:t>‹#›</a:t>
            </a:fld>
            <a:endParaRPr lang="en-US"/>
          </a:p>
        </p:txBody>
      </p:sp>
    </p:spTree>
    <p:extLst>
      <p:ext uri="{BB962C8B-B14F-4D97-AF65-F5344CB8AC3E}">
        <p14:creationId xmlns:p14="http://schemas.microsoft.com/office/powerpoint/2010/main" val="404111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to all of you!  It is a great pleasure to be with you today in spirit, if not in person. </a:t>
            </a:r>
          </a:p>
          <a:p>
            <a:endParaRPr lang="en-US" dirty="0"/>
          </a:p>
          <a:p>
            <a:r>
              <a:rPr lang="en-US" dirty="0"/>
              <a:t>I am Dana Taylor, Assistant Justice Coordinator for the Sisters of the Holy Cross and Assistant Director for the Holy Cross International Justice Office. Today, I am going to talk to you about the Sisters of the Holy Cross Carbon Footprint Reduction Fund, or the CFRF, as we call it. </a:t>
            </a:r>
            <a:r>
              <a:rPr lang="en-US" b="1" dirty="0"/>
              <a:t>[next slide]</a:t>
            </a:r>
            <a:endParaRPr lang="en-US" dirty="0"/>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a:t>
            </a:fld>
            <a:endParaRPr lang="en-US"/>
          </a:p>
        </p:txBody>
      </p:sp>
    </p:spTree>
    <p:extLst>
      <p:ext uri="{BB962C8B-B14F-4D97-AF65-F5344CB8AC3E}">
        <p14:creationId xmlns:p14="http://schemas.microsoft.com/office/powerpoint/2010/main" val="3287572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major initiative that concretely and comprehensively addresses these concerns is the Carbon Footprint Reduction Fund, established by the General Leadership Team in May 2014. Each year the General Leadership Team allocates $10,000 (US) to this fund, as well as $15 per metric </a:t>
            </a:r>
            <a:r>
              <a:rPr lang="en-US" sz="1200" kern="1200" dirty="0" err="1">
                <a:solidFill>
                  <a:schemeClr val="tx1"/>
                </a:solidFill>
                <a:effectLst/>
                <a:latin typeface="+mn-lt"/>
                <a:ea typeface="+mn-ea"/>
                <a:cs typeface="+mn-cs"/>
              </a:rPr>
              <a:t>tonne</a:t>
            </a:r>
            <a:r>
              <a:rPr lang="en-US" sz="1200" kern="1200" dirty="0">
                <a:solidFill>
                  <a:schemeClr val="tx1"/>
                </a:solidFill>
                <a:effectLst/>
                <a:latin typeface="+mn-lt"/>
                <a:ea typeface="+mn-ea"/>
                <a:cs typeface="+mn-cs"/>
              </a:rPr>
              <a:t> of carbon that is emitted due to travel at the General Level.  This includes travel by the Leadership Team members, members of congregational committees, and congregation staff.  External donations are also accepted through the Development Office. 		</a:t>
            </a:r>
            <a:r>
              <a:rPr lang="en-US" sz="1200" b="1" kern="1200" dirty="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10</a:t>
            </a:fld>
            <a:endParaRPr lang="en-US"/>
          </a:p>
        </p:txBody>
      </p:sp>
    </p:spTree>
    <p:extLst>
      <p:ext uri="{BB962C8B-B14F-4D97-AF65-F5344CB8AC3E}">
        <p14:creationId xmlns:p14="http://schemas.microsoft.com/office/powerpoint/2010/main" val="245761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spring, Sisters may apply to the Congregation Justice Office, for grants that support projects which </a:t>
            </a:r>
            <a:r>
              <a:rPr lang="en-US" sz="1200" b="1" kern="1200" dirty="0">
                <a:solidFill>
                  <a:schemeClr val="tx1"/>
                </a:solidFill>
                <a:effectLst/>
                <a:latin typeface="+mn-lt"/>
                <a:ea typeface="+mn-ea"/>
                <a:cs typeface="+mn-cs"/>
              </a:rPr>
              <a:t>increase</a:t>
            </a:r>
            <a:r>
              <a:rPr lang="en-US" sz="1200" kern="1200" dirty="0">
                <a:solidFill>
                  <a:schemeClr val="tx1"/>
                </a:solidFill>
                <a:effectLst/>
                <a:latin typeface="+mn-lt"/>
                <a:ea typeface="+mn-ea"/>
                <a:cs typeface="+mn-cs"/>
              </a:rPr>
              <a:t> energy efficiency and </a:t>
            </a:r>
            <a:r>
              <a:rPr lang="en-US" sz="1200" b="1" kern="1200" dirty="0">
                <a:solidFill>
                  <a:schemeClr val="tx1"/>
                </a:solidFill>
                <a:effectLst/>
                <a:latin typeface="+mn-lt"/>
                <a:ea typeface="+mn-ea"/>
                <a:cs typeface="+mn-cs"/>
              </a:rPr>
              <a:t>decrease</a:t>
            </a:r>
            <a:r>
              <a:rPr lang="en-US" sz="1200" kern="1200" dirty="0">
                <a:solidFill>
                  <a:schemeClr val="tx1"/>
                </a:solidFill>
                <a:effectLst/>
                <a:latin typeface="+mn-lt"/>
                <a:ea typeface="+mn-ea"/>
                <a:cs typeface="+mn-cs"/>
              </a:rPr>
              <a:t> dependence on fossil-fuels, and/or deforestation in local communities and sponsored ministries. These applications are submitted to and processed by me, on behalf of the Congregation Justice Office, and reviewed by a committee to ensure that they meet necessary criteria. Finally, the recommendations are submitted to General Leadership for consideration. </a:t>
            </a:r>
            <a:r>
              <a:rPr lang="en-US" sz="1200" b="1" kern="1200" dirty="0">
                <a:solidFill>
                  <a:schemeClr val="tx1"/>
                </a:solidFill>
                <a:effectLst/>
                <a:latin typeface="+mn-lt"/>
                <a:ea typeface="+mn-ea"/>
                <a:cs typeface="+mn-cs"/>
              </a:rPr>
              <a:t>[Next slide]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11</a:t>
            </a:fld>
            <a:endParaRPr lang="en-US"/>
          </a:p>
        </p:txBody>
      </p:sp>
    </p:spTree>
    <p:extLst>
      <p:ext uri="{BB962C8B-B14F-4D97-AF65-F5344CB8AC3E}">
        <p14:creationId xmlns:p14="http://schemas.microsoft.com/office/powerpoint/2010/main" val="204440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again, we will fund projects that create opportunities for: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Renewable energy (such as solar, wind, hydro, geothermal, and biofuels)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Tree planting and re-forestation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Energy-efficiency (LED light replacements)</a:t>
            </a:r>
          </a:p>
          <a:p>
            <a:r>
              <a:rPr lang="en-US" sz="1200" kern="1200" dirty="0">
                <a:solidFill>
                  <a:schemeClr val="tx1"/>
                </a:solidFill>
                <a:effectLst/>
                <a:latin typeface="+mn-lt"/>
                <a:ea typeface="+mn-ea"/>
                <a:cs typeface="+mn-cs"/>
              </a:rPr>
              <a:t>We prioritize those projects with the greatest impacts. For example, we are interested in impacts such as carbon reductions, educational opportunities, general wellbeing and/or added health benefits.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12</a:t>
            </a:fld>
            <a:endParaRPr lang="en-US"/>
          </a:p>
        </p:txBody>
      </p:sp>
    </p:spTree>
    <p:extLst>
      <p:ext uri="{BB962C8B-B14F-4D97-AF65-F5344CB8AC3E}">
        <p14:creationId xmlns:p14="http://schemas.microsoft.com/office/powerpoint/2010/main" val="198639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Between the grant years 2015 through 2017, 24 projects have been funded in 6 countries, with awards totaling more than $41,000. Projects have included solar power installations in schools and convents, solar powered lighting and refrigeration in health centers, and several tree planting projects. Many of the tree planting projects have been very creative, generating fresh fruits for convents and schools, as well as creating spaces for communal gatherings. So, let’s take a look at one of these projects in more detail to better understand how such work is not only addressing climate change but also creating authentic human development.		</a:t>
            </a:r>
            <a:r>
              <a:rPr lang="en-US" sz="1200" b="1" kern="1200" dirty="0">
                <a:solidFill>
                  <a:schemeClr val="tx1"/>
                </a:solidFill>
                <a:effectLst/>
                <a:latin typeface="+mn-lt"/>
                <a:ea typeface="+mn-ea"/>
                <a:cs typeface="+mn-cs"/>
              </a:rPr>
              <a:t>[Next slide]</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13</a:t>
            </a:fld>
            <a:endParaRPr lang="en-US"/>
          </a:p>
        </p:txBody>
      </p:sp>
    </p:spTree>
    <p:extLst>
      <p:ext uri="{BB962C8B-B14F-4D97-AF65-F5344CB8AC3E}">
        <p14:creationId xmlns:p14="http://schemas.microsoft.com/office/powerpoint/2010/main" val="116548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Solar project: School and convent building, </a:t>
            </a:r>
            <a:r>
              <a:rPr lang="en-US" sz="1200" b="1" kern="1200" dirty="0" err="1">
                <a:solidFill>
                  <a:schemeClr val="tx1"/>
                </a:solidFill>
                <a:effectLst/>
                <a:latin typeface="+mn-lt"/>
                <a:ea typeface="+mn-ea"/>
                <a:cs typeface="+mn-cs"/>
              </a:rPr>
              <a:t>Bhadun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Bangladesh, Sister Catherine Konica Sarkar received full funding for a solar power installation project that provided service to both Moreau Holy Cross School and the convent. At the end of the project, Sister also educated her sixth grade students extensively on how solar energy works and what equipment is necessary and why.  Most importantly, perhaps, the students were taught how renewable energy use reduces reliance on fossil-fuels and decreases the greenhouse gas emissions that contribute to climate change. 	</a:t>
            </a:r>
          </a:p>
          <a:p>
            <a:r>
              <a:rPr lang="en-US" sz="1200" b="1"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14</a:t>
            </a:fld>
            <a:endParaRPr lang="en-US"/>
          </a:p>
        </p:txBody>
      </p:sp>
    </p:spTree>
    <p:extLst>
      <p:ext uri="{BB962C8B-B14F-4D97-AF65-F5344CB8AC3E}">
        <p14:creationId xmlns:p14="http://schemas.microsoft.com/office/powerpoint/2010/main" val="428720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believe that such education is critical in countries throughout the world that very much need development, but which are particularly vulnerable to the impacts of climate change. Bangladesh, for example, regularly experiences the stress of climate change and rising water levels, which result in significant land loss. This in turn presents serious food security issues and severely threatens the economy.  Scarcity promotes conflict and violence and leaves poor and marginalized people desperate and vulnerable to labor exploitation and trafficking. And as we know, women and children suffer most profoundly under these conditions.				</a:t>
            </a:r>
            <a:r>
              <a:rPr lang="en-US" sz="1200" b="1"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15</a:t>
            </a:fld>
            <a:endParaRPr lang="en-US"/>
          </a:p>
        </p:txBody>
      </p:sp>
    </p:spTree>
    <p:extLst>
      <p:ext uri="{BB962C8B-B14F-4D97-AF65-F5344CB8AC3E}">
        <p14:creationId xmlns:p14="http://schemas.microsoft.com/office/powerpoint/2010/main" val="256500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Unfortunately, the pressure to develop is also often accompanied by the displacement of traditional cultural values, in favor of individualistic consumerism, which is typically associated with high social status. Consumerism drives us to accumulate and waste more “STUFF” so that we look and feel prosperous in the eyes of others. So this is incredibly problematic. We need to foster development certainly, but it must be authentic development, which causes NO HARM to present or future generations. 				</a:t>
            </a:r>
            <a:r>
              <a:rPr lang="en-US" sz="1200" b="1"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16</a:t>
            </a:fld>
            <a:endParaRPr lang="en-US"/>
          </a:p>
        </p:txBody>
      </p:sp>
    </p:spTree>
    <p:extLst>
      <p:ext uri="{BB962C8B-B14F-4D97-AF65-F5344CB8AC3E}">
        <p14:creationId xmlns:p14="http://schemas.microsoft.com/office/powerpoint/2010/main" val="67539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Getting back to our solar project in Bangladesh, we can see that this work is likely to have positive impact for the foreseeable future, and who knows how many future engineers Sister Konica has inspired! Sister’s report on how this project has touched the lives of sisters and students alike says it better than I can.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Sister Konica reported that: “[The students] are also happy because, during the cloudy days, they get light in the classrooms.” AND “Sisters in the convent are [benefitting] by the solar lights in the convent building….the chapel looks very bright, and sisters have no difficulty praying from the book.”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only are the Sisters in Bangladesh setting a good example of how to develop in a morally responsible way, with renewable energy, they are also witnessing dynamic impacts in the way people live their lives, through these seemingly small projects.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you feeling inspired?  Okay, let’s look at some of the things you might consider when applying for the CFRF. </a:t>
            </a:r>
            <a:r>
              <a:rPr lang="en-US" sz="1200" b="1" kern="1200" dirty="0">
                <a:solidFill>
                  <a:schemeClr val="tx1"/>
                </a:solidFill>
                <a:effectLst/>
                <a:latin typeface="+mn-lt"/>
                <a:ea typeface="+mn-ea"/>
                <a:cs typeface="+mn-cs"/>
              </a:rPr>
              <a:t>[Next Slide]</a:t>
            </a:r>
            <a:endParaRPr lang="en-US" b="1" dirty="0"/>
          </a:p>
        </p:txBody>
      </p:sp>
      <p:sp>
        <p:nvSpPr>
          <p:cNvPr id="4" name="Slide Number Placeholder 3"/>
          <p:cNvSpPr>
            <a:spLocks noGrp="1"/>
          </p:cNvSpPr>
          <p:nvPr>
            <p:ph type="sldNum" sz="quarter" idx="10"/>
          </p:nvPr>
        </p:nvSpPr>
        <p:spPr/>
        <p:txBody>
          <a:bodyPr/>
          <a:lstStyle/>
          <a:p>
            <a:fld id="{06742BA9-125A-44AC-8A9E-C9D2D6886208}" type="slidenum">
              <a:rPr lang="en-US" smtClean="0"/>
              <a:t>17</a:t>
            </a:fld>
            <a:endParaRPr lang="en-US"/>
          </a:p>
        </p:txBody>
      </p:sp>
    </p:spTree>
    <p:extLst>
      <p:ext uri="{BB962C8B-B14F-4D97-AF65-F5344CB8AC3E}">
        <p14:creationId xmlns:p14="http://schemas.microsoft.com/office/powerpoint/2010/main" val="2674979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first, since this is a reimbursement grant, you will want to gather estimates for any labor or supplies that will be needed for your project.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writing a good application, you will want to consider what kinds of impacts you expect your project to have on your local community and beyond. So think about the many benefits your proposed project could have.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whether you are installing new equipment or planting trees, there will be some future cost of maintaining your project after the grant year has ended. How will you meet the necessary financial or labor obligations to keep your equipment or plantings in good order?</a:t>
            </a:r>
            <a:r>
              <a:rPr lang="en-US" sz="1200" b="1" kern="1200" dirty="0">
                <a:solidFill>
                  <a:schemeClr val="tx1"/>
                </a:solidFill>
                <a:effectLst/>
                <a:latin typeface="+mn-lt"/>
                <a:ea typeface="+mn-ea"/>
                <a:cs typeface="+mn-cs"/>
              </a:rPr>
              <a:t> [Next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18</a:t>
            </a:fld>
            <a:endParaRPr lang="en-US"/>
          </a:p>
        </p:txBody>
      </p:sp>
    </p:spTree>
    <p:extLst>
      <p:ext uri="{BB962C8B-B14F-4D97-AF65-F5344CB8AC3E}">
        <p14:creationId xmlns:p14="http://schemas.microsoft.com/office/powerpoint/2010/main" val="387089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of our projects have received about $2,500 USD for a grant year, though we have awarded more in some cases.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what should you do if, for example, you want to install solar panels and a great deal of construction or labor will be involved? Well, you might think about breaking this work up into phases that could be completed in subsequent grant years, as many of our sisters have done. If you are planning on working in phases, it would be a good idea to indicate this on your current application.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finally, funded phases or projects must be completed within a given grant year (July 1 to June 30). So you don’t want to plan for more work than can be completed within that time.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Know that, at any time, you can contact me in the Congregation Justice Office for help, and I will do my best to support you in this process. </a:t>
            </a:r>
            <a:r>
              <a:rPr lang="en-US" sz="1200" b="1" kern="1200" dirty="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19</a:t>
            </a:fld>
            <a:endParaRPr lang="en-US"/>
          </a:p>
        </p:txBody>
      </p:sp>
    </p:spTree>
    <p:extLst>
      <p:ext uri="{BB962C8B-B14F-4D97-AF65-F5344CB8AC3E}">
        <p14:creationId xmlns:p14="http://schemas.microsoft.com/office/powerpoint/2010/main" val="361296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our time together, we will look at:</a:t>
            </a:r>
          </a:p>
          <a:p>
            <a:pPr lvl="0"/>
            <a:r>
              <a:rPr lang="en-US" sz="1200" kern="1200" dirty="0">
                <a:solidFill>
                  <a:schemeClr val="tx1"/>
                </a:solidFill>
                <a:effectLst/>
                <a:latin typeface="+mn-lt"/>
                <a:ea typeface="+mn-ea"/>
                <a:cs typeface="+mn-cs"/>
              </a:rPr>
              <a:t> What the Catholic Church and the Sisters of the Holy Cross have to say about environmental degradation and climate change</a:t>
            </a:r>
          </a:p>
          <a:p>
            <a:pPr lvl="0"/>
            <a:r>
              <a:rPr lang="en-US" sz="1200" kern="1200" dirty="0">
                <a:solidFill>
                  <a:schemeClr val="tx1"/>
                </a:solidFill>
                <a:effectLst/>
                <a:latin typeface="+mn-lt"/>
                <a:ea typeface="+mn-ea"/>
                <a:cs typeface="+mn-cs"/>
              </a:rPr>
              <a:t>WHAT the CFRF is and WHY it was established</a:t>
            </a:r>
          </a:p>
          <a:p>
            <a:pPr lvl="0"/>
            <a:r>
              <a:rPr lang="en-US" sz="1200" kern="1200" dirty="0">
                <a:solidFill>
                  <a:schemeClr val="tx1"/>
                </a:solidFill>
                <a:effectLst/>
                <a:latin typeface="+mn-lt"/>
                <a:ea typeface="+mn-ea"/>
                <a:cs typeface="+mn-cs"/>
              </a:rPr>
              <a:t>An example of a funded project.</a:t>
            </a:r>
          </a:p>
          <a:p>
            <a:pPr lvl="0"/>
            <a:r>
              <a:rPr lang="en-US" sz="1200" kern="1200" dirty="0">
                <a:solidFill>
                  <a:schemeClr val="tx1"/>
                </a:solidFill>
                <a:effectLst/>
                <a:latin typeface="+mn-lt"/>
                <a:ea typeface="+mn-ea"/>
                <a:cs typeface="+mn-cs"/>
              </a:rPr>
              <a:t>Some things to consider when applying.</a:t>
            </a:r>
          </a:p>
          <a:p>
            <a:pPr lvl="0"/>
            <a:r>
              <a:rPr lang="en-US" sz="1200" kern="1200" dirty="0">
                <a:solidFill>
                  <a:schemeClr val="tx1"/>
                </a:solidFill>
                <a:effectLst/>
                <a:latin typeface="+mn-lt"/>
                <a:ea typeface="+mn-ea"/>
                <a:cs typeface="+mn-cs"/>
              </a:rPr>
              <a:t>And FINALLY how to apply.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let’s begin by taking a look at Pope Francis’s most recent encyclical, </a:t>
            </a:r>
            <a:r>
              <a:rPr lang="en-US" sz="1200" i="1" kern="1200" dirty="0">
                <a:solidFill>
                  <a:schemeClr val="tx1"/>
                </a:solidFill>
                <a:effectLst/>
                <a:latin typeface="+mn-lt"/>
                <a:ea typeface="+mn-ea"/>
                <a:cs typeface="+mn-cs"/>
              </a:rPr>
              <a:t>Laudato Si’: On care for our common home, </a:t>
            </a:r>
            <a:r>
              <a:rPr lang="en-US" sz="1200" kern="1200" dirty="0">
                <a:solidFill>
                  <a:schemeClr val="tx1"/>
                </a:solidFill>
                <a:effectLst/>
                <a:latin typeface="+mn-lt"/>
                <a:ea typeface="+mn-ea"/>
                <a:cs typeface="+mn-cs"/>
              </a:rPr>
              <a:t>to understand how environmental degradation and climate change are viewed from the perspective of the Catholic Church.</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2</a:t>
            </a:fld>
            <a:endParaRPr lang="en-US"/>
          </a:p>
        </p:txBody>
      </p:sp>
    </p:spTree>
    <p:extLst>
      <p:ext uri="{BB962C8B-B14F-4D97-AF65-F5344CB8AC3E}">
        <p14:creationId xmlns:p14="http://schemas.microsoft.com/office/powerpoint/2010/main" val="43967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and foremost, the Carbon Footprint Reduction Fund is one important way in which the Congregation actively cares for creation.</a:t>
            </a:r>
          </a:p>
          <a:p>
            <a:r>
              <a:rPr lang="en-US" sz="1200" kern="1200" dirty="0">
                <a:solidFill>
                  <a:schemeClr val="tx1"/>
                </a:solidFill>
                <a:effectLst/>
                <a:latin typeface="+mn-lt"/>
                <a:ea typeface="+mn-ea"/>
                <a:cs typeface="+mn-cs"/>
              </a:rPr>
              <a:t>But the Congregation is </a:t>
            </a:r>
            <a:r>
              <a:rPr lang="en-US" sz="1200" b="1" kern="1200" dirty="0">
                <a:solidFill>
                  <a:schemeClr val="tx1"/>
                </a:solidFill>
                <a:effectLst/>
                <a:latin typeface="+mn-lt"/>
                <a:ea typeface="+mn-ea"/>
                <a:cs typeface="+mn-cs"/>
              </a:rPr>
              <a:t>also </a:t>
            </a:r>
            <a:r>
              <a:rPr lang="en-US" sz="1200" kern="1200" dirty="0">
                <a:solidFill>
                  <a:schemeClr val="tx1"/>
                </a:solidFill>
                <a:effectLst/>
                <a:latin typeface="+mn-lt"/>
                <a:ea typeface="+mn-ea"/>
                <a:cs typeface="+mn-cs"/>
              </a:rPr>
              <a:t>contributing to </a:t>
            </a:r>
            <a:r>
              <a:rPr lang="en-US" sz="1200" b="1" kern="1200" dirty="0">
                <a:solidFill>
                  <a:schemeClr val="tx1"/>
                </a:solidFill>
                <a:effectLst/>
                <a:latin typeface="+mn-lt"/>
                <a:ea typeface="+mn-ea"/>
                <a:cs typeface="+mn-cs"/>
              </a:rPr>
              <a:t>distributive justice</a:t>
            </a:r>
            <a:r>
              <a:rPr lang="en-US" sz="1200" kern="1200" dirty="0">
                <a:solidFill>
                  <a:schemeClr val="tx1"/>
                </a:solidFill>
                <a:effectLst/>
                <a:latin typeface="+mn-lt"/>
                <a:ea typeface="+mn-ea"/>
                <a:cs typeface="+mn-cs"/>
              </a:rPr>
              <a:t>, by redistributing and sharing resources where they can do the most good.  That is, we calculate the environmental cost of necessary travel, and we use those funds to reduce greenhouse gas emissions around the world. This simultaneously reduces the pressures associated with scarcity which in turn promote conflict. </a:t>
            </a:r>
          </a:p>
          <a:p>
            <a:r>
              <a:rPr lang="en-US" sz="1200" kern="1200" dirty="0">
                <a:solidFill>
                  <a:schemeClr val="tx1"/>
                </a:solidFill>
                <a:effectLst/>
                <a:latin typeface="+mn-lt"/>
                <a:ea typeface="+mn-ea"/>
                <a:cs typeface="+mn-cs"/>
              </a:rPr>
              <a:t>We are creating and sustaining local economic markets for renewable energy in the places we live and serve. In essence, we are creating the cultural, political, and financial will to develop in a manner which </a:t>
            </a:r>
            <a:r>
              <a:rPr lang="en-US" sz="1200" b="1" kern="1200" dirty="0">
                <a:solidFill>
                  <a:schemeClr val="tx1"/>
                </a:solidFill>
                <a:effectLst/>
                <a:latin typeface="+mn-lt"/>
                <a:ea typeface="+mn-ea"/>
                <a:cs typeface="+mn-cs"/>
              </a:rPr>
              <a:t>harms none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least of all creation.</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 are</a:t>
            </a:r>
            <a:r>
              <a:rPr lang="en-US" sz="1200" kern="1200" dirty="0">
                <a:solidFill>
                  <a:schemeClr val="tx1"/>
                </a:solidFill>
                <a:effectLst/>
                <a:latin typeface="+mn-lt"/>
                <a:ea typeface="+mn-ea"/>
                <a:cs typeface="+mn-cs"/>
              </a:rPr>
              <a:t> inspiring young hearts and minds. We are, in fact, bringing a </a:t>
            </a:r>
            <a:r>
              <a:rPr lang="en-US" sz="1200" b="1" kern="1200" dirty="0">
                <a:solidFill>
                  <a:schemeClr val="tx1"/>
                </a:solidFill>
                <a:effectLst/>
                <a:latin typeface="+mn-lt"/>
                <a:ea typeface="+mn-ea"/>
                <a:cs typeface="+mn-cs"/>
              </a:rPr>
              <a:t>new story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 new world</a:t>
            </a:r>
            <a:r>
              <a:rPr lang="en-US" sz="1200" kern="1200" dirty="0">
                <a:solidFill>
                  <a:schemeClr val="tx1"/>
                </a:solidFill>
                <a:effectLst/>
                <a:latin typeface="+mn-lt"/>
                <a:ea typeface="+mn-ea"/>
                <a:cs typeface="+mn-cs"/>
              </a:rPr>
              <a:t> into being.</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[Next Slide]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20</a:t>
            </a:fld>
            <a:endParaRPr lang="en-US"/>
          </a:p>
        </p:txBody>
      </p:sp>
    </p:spTree>
    <p:extLst>
      <p:ext uri="{BB962C8B-B14F-4D97-AF65-F5344CB8AC3E}">
        <p14:creationId xmlns:p14="http://schemas.microsoft.com/office/powerpoint/2010/main" val="276721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watching this video and for your commitment to justice and the care of creation.  Your feedback and questions are welcome at any time.</a:t>
            </a:r>
          </a:p>
          <a:p>
            <a:r>
              <a:rPr lang="en-US" sz="1200" kern="1200" dirty="0">
                <a:solidFill>
                  <a:schemeClr val="tx1"/>
                </a:solidFill>
                <a:effectLst/>
                <a:latin typeface="+mn-lt"/>
                <a:ea typeface="+mn-ea"/>
                <a:cs typeface="+mn-cs"/>
              </a:rPr>
              <a:t>Let us close here today, with the words of Pope Francis. </a:t>
            </a:r>
            <a:r>
              <a:rPr lang="en-US" sz="1200" b="1" kern="1200" dirty="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21</a:t>
            </a:fld>
            <a:endParaRPr lang="en-US"/>
          </a:p>
        </p:txBody>
      </p:sp>
    </p:spTree>
    <p:extLst>
      <p:ext uri="{BB962C8B-B14F-4D97-AF65-F5344CB8AC3E}">
        <p14:creationId xmlns:p14="http://schemas.microsoft.com/office/powerpoint/2010/main" val="1114341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May our struggles and our concern for this planet never take away the joy of our hope.</a:t>
            </a:r>
          </a:p>
          <a:p>
            <a:r>
              <a:rPr lang="en-US" sz="1200" kern="1200" dirty="0">
                <a:solidFill>
                  <a:schemeClr val="tx1"/>
                </a:solidFill>
                <a:effectLst/>
                <a:latin typeface="+mn-lt"/>
                <a:ea typeface="+mn-ea"/>
                <a:cs typeface="+mn-cs"/>
              </a:rPr>
              <a:t>God, who calls us … to give him our all, offers us the light and the strength needed to continue on our way … and his love constantly impels us to find new ways forward. Praise be to him!</a:t>
            </a:r>
          </a:p>
          <a:p>
            <a:r>
              <a:rPr lang="en-US" sz="1200"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[END SHOW]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22</a:t>
            </a:fld>
            <a:endParaRPr lang="en-US"/>
          </a:p>
        </p:txBody>
      </p:sp>
    </p:spTree>
    <p:extLst>
      <p:ext uri="{BB962C8B-B14F-4D97-AF65-F5344CB8AC3E}">
        <p14:creationId xmlns:p14="http://schemas.microsoft.com/office/powerpoint/2010/main" val="35781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issue of environmental degradation—that is, damage and deterioration of the environment due to the overuse of natural resources such as water, air, and soil; destruction of creation and extinction of beings; and pollution—Pope Francis declares: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human environment and the natural environment deteriorate </a:t>
            </a:r>
            <a:r>
              <a:rPr lang="en-US" sz="1200" b="1" kern="1200" dirty="0">
                <a:solidFill>
                  <a:schemeClr val="tx1"/>
                </a:solidFill>
                <a:effectLst/>
                <a:latin typeface="+mn-lt"/>
                <a:ea typeface="+mn-ea"/>
                <a:cs typeface="+mn-cs"/>
              </a:rPr>
              <a:t>together</a:t>
            </a:r>
            <a:r>
              <a:rPr lang="en-US" sz="1200" kern="1200" dirty="0">
                <a:solidFill>
                  <a:schemeClr val="tx1"/>
                </a:solidFill>
                <a:effectLst/>
                <a:latin typeface="+mn-lt"/>
                <a:ea typeface="+mn-ea"/>
                <a:cs typeface="+mn-cs"/>
              </a:rPr>
              <a:t>; we cannot adequately combat environmental degradation unless we attend to causes related to human and social degradation. (48)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Basically, Pope Francis tells us that we have to approach justice from the basic understanding that </a:t>
            </a:r>
            <a:r>
              <a:rPr lang="en-US" sz="1200" b="1" kern="1200" dirty="0">
                <a:solidFill>
                  <a:schemeClr val="tx1"/>
                </a:solidFill>
                <a:effectLst/>
                <a:latin typeface="+mn-lt"/>
                <a:ea typeface="+mn-ea"/>
                <a:cs typeface="+mn-cs"/>
              </a:rPr>
              <a:t>neither we nor the problems we face exist in isolation</a:t>
            </a:r>
            <a:r>
              <a:rPr lang="en-US" sz="1200" kern="1200" dirty="0">
                <a:solidFill>
                  <a:schemeClr val="tx1"/>
                </a:solidFill>
                <a:effectLst/>
                <a:latin typeface="+mn-lt"/>
                <a:ea typeface="+mn-ea"/>
                <a:cs typeface="+mn-cs"/>
              </a:rPr>
              <a:t>, and so they cannot be solved in isolation. This invites us to recognize that, in order to serve the needs of the </a:t>
            </a:r>
            <a:r>
              <a:rPr lang="en-US" sz="1200" b="1" kern="1200" dirty="0">
                <a:solidFill>
                  <a:schemeClr val="tx1"/>
                </a:solidFill>
                <a:effectLst/>
                <a:latin typeface="+mn-lt"/>
                <a:ea typeface="+mn-ea"/>
                <a:cs typeface="+mn-cs"/>
              </a:rPr>
              <a:t>marginalized and excluded</a:t>
            </a:r>
            <a:r>
              <a:rPr lang="en-US" sz="1200" kern="1200" dirty="0">
                <a:solidFill>
                  <a:schemeClr val="tx1"/>
                </a:solidFill>
                <a:effectLst/>
                <a:latin typeface="+mn-lt"/>
                <a:ea typeface="+mn-ea"/>
                <a:cs typeface="+mn-cs"/>
              </a:rPr>
              <a:t>—people who are poor or have been made victims of war, forced migration and human trafficking—we must first help them to meet their basic needs, and this includes </a:t>
            </a:r>
            <a:r>
              <a:rPr lang="en-US" sz="1200" b="1" kern="1200" dirty="0">
                <a:solidFill>
                  <a:schemeClr val="tx1"/>
                </a:solidFill>
                <a:effectLst/>
                <a:latin typeface="+mn-lt"/>
                <a:ea typeface="+mn-ea"/>
                <a:cs typeface="+mn-cs"/>
              </a:rPr>
              <a:t>protecting the environment</a:t>
            </a:r>
            <a:r>
              <a:rPr lang="en-US" sz="1200" kern="1200" dirty="0">
                <a:solidFill>
                  <a:schemeClr val="tx1"/>
                </a:solidFill>
                <a:effectLst/>
                <a:latin typeface="+mn-lt"/>
                <a:ea typeface="+mn-ea"/>
                <a:cs typeface="+mn-cs"/>
              </a:rPr>
              <a:t> which sustains their lives. </a:t>
            </a:r>
            <a:r>
              <a:rPr lang="en-US" sz="1200" b="1"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3</a:t>
            </a:fld>
            <a:endParaRPr lang="en-US"/>
          </a:p>
        </p:txBody>
      </p:sp>
    </p:spTree>
    <p:extLst>
      <p:ext uri="{BB962C8B-B14F-4D97-AF65-F5344CB8AC3E}">
        <p14:creationId xmlns:p14="http://schemas.microsoft.com/office/powerpoint/2010/main" val="116657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Pope Francis also tells us that:</a:t>
            </a:r>
          </a:p>
          <a:p>
            <a:r>
              <a:rPr lang="en-US" sz="1200" kern="1200" dirty="0">
                <a:solidFill>
                  <a:schemeClr val="tx1"/>
                </a:solidFill>
                <a:effectLst/>
                <a:latin typeface="+mn-lt"/>
                <a:ea typeface="+mn-ea"/>
                <a:cs typeface="+mn-cs"/>
              </a:rPr>
              <a:t>The climate is a </a:t>
            </a:r>
            <a:r>
              <a:rPr lang="en-US" sz="1200" b="1" kern="1200" dirty="0">
                <a:solidFill>
                  <a:schemeClr val="tx1"/>
                </a:solidFill>
                <a:effectLst/>
                <a:latin typeface="+mn-lt"/>
                <a:ea typeface="+mn-ea"/>
                <a:cs typeface="+mn-cs"/>
              </a:rPr>
              <a:t>common good</a:t>
            </a:r>
            <a:r>
              <a:rPr lang="en-US" sz="1200" kern="1200" dirty="0">
                <a:solidFill>
                  <a:schemeClr val="tx1"/>
                </a:solidFill>
                <a:effectLst/>
                <a:latin typeface="+mn-lt"/>
                <a:ea typeface="+mn-ea"/>
                <a:cs typeface="+mn-cs"/>
              </a:rPr>
              <a:t>, belonging to all and meant for all. … a complex system linked to many of the essential conditions for human life. (23)</a:t>
            </a:r>
          </a:p>
          <a:p>
            <a:r>
              <a:rPr lang="en-US" sz="1200" b="1"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4</a:t>
            </a:fld>
            <a:endParaRPr lang="en-US"/>
          </a:p>
        </p:txBody>
      </p:sp>
    </p:spTree>
    <p:extLst>
      <p:ext uri="{BB962C8B-B14F-4D97-AF65-F5344CB8AC3E}">
        <p14:creationId xmlns:p14="http://schemas.microsoft.com/office/powerpoint/2010/main" val="243625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issue of climate</a:t>
            </a:r>
            <a:r>
              <a:rPr lang="en-US" sz="1200" b="1" kern="1200" dirty="0">
                <a:solidFill>
                  <a:schemeClr val="tx1"/>
                </a:solidFill>
                <a:effectLst/>
                <a:latin typeface="+mn-lt"/>
                <a:ea typeface="+mn-ea"/>
                <a:cs typeface="+mn-cs"/>
              </a:rPr>
              <a:t> change, </a:t>
            </a:r>
            <a:r>
              <a:rPr lang="en-US" sz="1200" kern="1200" dirty="0">
                <a:solidFill>
                  <a:schemeClr val="tx1"/>
                </a:solidFill>
                <a:effectLst/>
                <a:latin typeface="+mn-lt"/>
                <a:ea typeface="+mn-ea"/>
                <a:cs typeface="+mn-cs"/>
              </a:rPr>
              <a:t>Pope Francis states that: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Climate change is </a:t>
            </a:r>
            <a:r>
              <a:rPr lang="en-US" sz="1200" b="1" kern="1200" dirty="0">
                <a:solidFill>
                  <a:schemeClr val="tx1"/>
                </a:solidFill>
                <a:effectLst/>
                <a:latin typeface="+mn-lt"/>
                <a:ea typeface="+mn-ea"/>
                <a:cs typeface="+mn-cs"/>
              </a:rPr>
              <a:t>a global problem</a:t>
            </a:r>
            <a:r>
              <a:rPr lang="en-US" sz="1200" kern="1200" dirty="0">
                <a:solidFill>
                  <a:schemeClr val="tx1"/>
                </a:solidFill>
                <a:effectLst/>
                <a:latin typeface="+mn-lt"/>
                <a:ea typeface="+mn-ea"/>
                <a:cs typeface="+mn-cs"/>
              </a:rPr>
              <a:t> with </a:t>
            </a:r>
            <a:r>
              <a:rPr lang="en-US" sz="1200" b="1" kern="1200" dirty="0">
                <a:solidFill>
                  <a:schemeClr val="tx1"/>
                </a:solidFill>
                <a:effectLst/>
                <a:latin typeface="+mn-lt"/>
                <a:ea typeface="+mn-ea"/>
                <a:cs typeface="+mn-cs"/>
              </a:rPr>
              <a:t>grave implications</a:t>
            </a:r>
            <a:r>
              <a:rPr lang="en-US" sz="1200" kern="1200" dirty="0">
                <a:solidFill>
                  <a:schemeClr val="tx1"/>
                </a:solidFill>
                <a:effectLst/>
                <a:latin typeface="+mn-lt"/>
                <a:ea typeface="+mn-ea"/>
                <a:cs typeface="+mn-cs"/>
              </a:rPr>
              <a:t>: environmental, social, economic, political and for the distribution of goods. It represents one of the principal challenges facing humanity in our day. (25)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again all justice issues are deeply connected--</a:t>
            </a:r>
            <a:r>
              <a:rPr lang="en-US" sz="1200" b="1" kern="1200" dirty="0">
                <a:solidFill>
                  <a:schemeClr val="tx1"/>
                </a:solidFill>
                <a:effectLst/>
                <a:latin typeface="+mn-lt"/>
                <a:ea typeface="+mn-ea"/>
                <a:cs typeface="+mn-cs"/>
              </a:rPr>
              <a:t> a set of interconnected relationships with our Earth, Social, Cultural, and Economic systems</a:t>
            </a:r>
            <a:r>
              <a:rPr lang="en-US" sz="1200" kern="1200" dirty="0">
                <a:solidFill>
                  <a:schemeClr val="tx1"/>
                </a:solidFill>
                <a:effectLst/>
                <a:latin typeface="+mn-lt"/>
                <a:ea typeface="+mn-ea"/>
                <a:cs typeface="+mn-cs"/>
              </a:rPr>
              <a:t>, which Pope Francis refers to as </a:t>
            </a:r>
            <a:r>
              <a:rPr lang="en-US" sz="1200" b="1" kern="1200" dirty="0">
                <a:solidFill>
                  <a:schemeClr val="tx1"/>
                </a:solidFill>
                <a:effectLst/>
                <a:latin typeface="+mn-lt"/>
                <a:ea typeface="+mn-ea"/>
                <a:cs typeface="+mn-cs"/>
              </a:rPr>
              <a:t>integral ecology</a:t>
            </a:r>
            <a:r>
              <a:rPr lang="en-US" sz="1200" kern="1200" dirty="0">
                <a:solidFill>
                  <a:schemeClr val="tx1"/>
                </a:solidFill>
                <a:effectLst/>
                <a:latin typeface="+mn-lt"/>
                <a:ea typeface="+mn-ea"/>
                <a:cs typeface="+mn-cs"/>
              </a:rPr>
              <a:t>. I cover </a:t>
            </a:r>
            <a:r>
              <a:rPr lang="en-US" sz="1200" b="1" kern="1200" dirty="0">
                <a:solidFill>
                  <a:schemeClr val="tx1"/>
                </a:solidFill>
                <a:effectLst/>
                <a:latin typeface="+mn-lt"/>
                <a:ea typeface="+mn-ea"/>
                <a:cs typeface="+mn-cs"/>
              </a:rPr>
              <a:t>integral ecology </a:t>
            </a:r>
            <a:r>
              <a:rPr lang="en-US" sz="1200" kern="1200" dirty="0">
                <a:solidFill>
                  <a:schemeClr val="tx1"/>
                </a:solidFill>
                <a:effectLst/>
                <a:latin typeface="+mn-lt"/>
                <a:ea typeface="+mn-ea"/>
                <a:cs typeface="+mn-cs"/>
              </a:rPr>
              <a:t>in another video, but it is enough for now for you to recognize that we are morally bound to protect the climate and the environment, as part of our fundamental concern for the common good. </a:t>
            </a:r>
            <a:r>
              <a:rPr lang="en-US" sz="1200" b="1"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5</a:t>
            </a:fld>
            <a:endParaRPr lang="en-US"/>
          </a:p>
        </p:txBody>
      </p:sp>
    </p:spTree>
    <p:extLst>
      <p:ext uri="{BB962C8B-B14F-4D97-AF65-F5344CB8AC3E}">
        <p14:creationId xmlns:p14="http://schemas.microsoft.com/office/powerpoint/2010/main" val="190200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look at how the Sisters of the Holy Cross have historically approached the issues of environmental degradation and climate crisis.</a:t>
            </a:r>
          </a:p>
          <a:p>
            <a:r>
              <a:rPr lang="en-US" sz="1200" kern="1200" dirty="0">
                <a:solidFill>
                  <a:schemeClr val="tx1"/>
                </a:solidFill>
                <a:effectLst/>
                <a:latin typeface="+mn-lt"/>
                <a:ea typeface="+mn-ea"/>
                <a:cs typeface="+mn-cs"/>
              </a:rPr>
              <a:t>In taking the Corporate Stand on Nonviolence (2006), the Congregation publicly condemned all forms of violence, including “actions and policies that legitimate…[d]</a:t>
            </a:r>
            <a:r>
              <a:rPr lang="en-US" sz="1200" kern="1200" dirty="0" err="1">
                <a:solidFill>
                  <a:schemeClr val="tx1"/>
                </a:solidFill>
                <a:effectLst/>
                <a:latin typeface="+mn-lt"/>
                <a:ea typeface="+mn-ea"/>
                <a:cs typeface="+mn-cs"/>
              </a:rPr>
              <a:t>egradation</a:t>
            </a:r>
            <a:r>
              <a:rPr lang="en-US" sz="1200" kern="1200" dirty="0">
                <a:solidFill>
                  <a:schemeClr val="tx1"/>
                </a:solidFill>
                <a:effectLst/>
                <a:latin typeface="+mn-lt"/>
                <a:ea typeface="+mn-ea"/>
                <a:cs typeface="+mn-cs"/>
              </a:rPr>
              <a:t> and destruction of natural resources and ecosystems.” That is, the congregation rejects violence to Earth and all of creation. In this way, we see that our stance on peace and nonviolence inextricably connects with our commitment to care for creation. </a:t>
            </a:r>
            <a:r>
              <a:rPr lang="en-US" sz="1200" b="1" kern="1200" dirty="0">
                <a:solidFill>
                  <a:schemeClr val="tx1"/>
                </a:solidFill>
                <a:effectLst/>
                <a:latin typeface="+mn-lt"/>
                <a:ea typeface="+mn-ea"/>
                <a:cs typeface="+mn-cs"/>
              </a:rPr>
              <a:t>	[Next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6</a:t>
            </a:fld>
            <a:endParaRPr lang="en-US"/>
          </a:p>
        </p:txBody>
      </p:sp>
    </p:spTree>
    <p:extLst>
      <p:ext uri="{BB962C8B-B14F-4D97-AF65-F5344CB8AC3E}">
        <p14:creationId xmlns:p14="http://schemas.microsoft.com/office/powerpoint/2010/main" val="207306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Seven years later, in the Corporate Stand Against Human Trafficking (2013), the Congregation identified the links between “</a:t>
            </a:r>
            <a:r>
              <a:rPr lang="en-US" sz="1200" b="1" kern="1200" dirty="0">
                <a:solidFill>
                  <a:schemeClr val="tx1"/>
                </a:solidFill>
                <a:effectLst/>
                <a:latin typeface="+mn-lt"/>
                <a:ea typeface="+mn-ea"/>
                <a:cs typeface="+mn-cs"/>
              </a:rPr>
              <a:t>economic</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practices</a:t>
            </a:r>
            <a:r>
              <a:rPr lang="en-US" sz="1200" kern="1200" dirty="0">
                <a:solidFill>
                  <a:schemeClr val="tx1"/>
                </a:solidFill>
                <a:effectLst/>
                <a:latin typeface="+mn-lt"/>
                <a:ea typeface="+mn-ea"/>
                <a:cs typeface="+mn-cs"/>
              </a:rPr>
              <a:t> that create conditions that increase human vulnerability and enable human trafficking to flourish” [and] “</a:t>
            </a:r>
            <a:r>
              <a:rPr lang="en-US" sz="1200" b="1" kern="1200" dirty="0">
                <a:solidFill>
                  <a:schemeClr val="tx1"/>
                </a:solidFill>
                <a:effectLst/>
                <a:latin typeface="+mn-lt"/>
                <a:ea typeface="+mn-ea"/>
                <a:cs typeface="+mn-cs"/>
              </a:rPr>
              <a:t>destruction of the environment</a:t>
            </a:r>
            <a:r>
              <a:rPr lang="en-US" sz="1200" kern="1200" dirty="0">
                <a:solidFill>
                  <a:schemeClr val="tx1"/>
                </a:solidFill>
                <a:effectLst/>
                <a:latin typeface="+mn-lt"/>
                <a:ea typeface="+mn-ea"/>
                <a:cs typeface="+mn-cs"/>
              </a:rPr>
              <a:t> which destroys sources of income and contributes to forced migration”. Again, we see that our work on trafficking cannot be separated from our work on nonviolence nor from our work on the care of creation. </a:t>
            </a:r>
            <a:r>
              <a:rPr lang="en-US" sz="1200" b="1" kern="1200" dirty="0">
                <a:solidFill>
                  <a:schemeClr val="tx1"/>
                </a:solidFill>
                <a:effectLst/>
                <a:latin typeface="+mn-lt"/>
                <a:ea typeface="+mn-ea"/>
                <a:cs typeface="+mn-cs"/>
              </a:rPr>
              <a:t>	[Next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7</a:t>
            </a:fld>
            <a:endParaRPr lang="en-US"/>
          </a:p>
        </p:txBody>
      </p:sp>
    </p:spTree>
    <p:extLst>
      <p:ext uri="{BB962C8B-B14F-4D97-AF65-F5344CB8AC3E}">
        <p14:creationId xmlns:p14="http://schemas.microsoft.com/office/powerpoint/2010/main" val="127787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2009, the Congregation co-signed the Family of Holy Cross Statement on Climate Change. This public declaration commits the four congregations of Holy Cross to “</a:t>
            </a:r>
            <a:r>
              <a:rPr lang="en-US" sz="1200" b="1" kern="1200" dirty="0">
                <a:solidFill>
                  <a:schemeClr val="tx1"/>
                </a:solidFill>
                <a:effectLst/>
                <a:latin typeface="+mn-lt"/>
                <a:ea typeface="+mn-ea"/>
                <a:cs typeface="+mn-cs"/>
              </a:rPr>
              <a:t>reduce energy consumption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increase efficiency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employ renewable technologies</a:t>
            </a:r>
            <a:r>
              <a:rPr lang="en-US" sz="1200" kern="1200" dirty="0">
                <a:solidFill>
                  <a:schemeClr val="tx1"/>
                </a:solidFill>
                <a:effectLst/>
                <a:latin typeface="+mn-lt"/>
                <a:ea typeface="+mn-ea"/>
                <a:cs typeface="+mn-cs"/>
              </a:rPr>
              <a:t> to achieve carbon neutrality in [their] congregations by 2050” AND				</a:t>
            </a:r>
            <a:r>
              <a:rPr lang="en-US" sz="1200" b="1"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8</a:t>
            </a:fld>
            <a:endParaRPr lang="en-US"/>
          </a:p>
        </p:txBody>
      </p:sp>
    </p:spTree>
    <p:extLst>
      <p:ext uri="{BB962C8B-B14F-4D97-AF65-F5344CB8AC3E}">
        <p14:creationId xmlns:p14="http://schemas.microsoft.com/office/powerpoint/2010/main" val="143928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“Ensure that ecological sustainability is integral to our congregational planning, decision-making, and practices.” 					</a:t>
            </a:r>
            <a:r>
              <a:rPr lang="en-US" sz="1200" b="1"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06742BA9-125A-44AC-8A9E-C9D2D6886208}" type="slidenum">
              <a:rPr lang="en-US" smtClean="0"/>
              <a:t>9</a:t>
            </a:fld>
            <a:endParaRPr lang="en-US"/>
          </a:p>
        </p:txBody>
      </p:sp>
    </p:spTree>
    <p:extLst>
      <p:ext uri="{BB962C8B-B14F-4D97-AF65-F5344CB8AC3E}">
        <p14:creationId xmlns:p14="http://schemas.microsoft.com/office/powerpoint/2010/main" val="247671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6B23C5-DFAC-4488-824A-839043CAAC68}"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154584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26D9D-D0A3-4D59-97AE-72D71A5C742D}"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738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E3AEE-236A-43E2-B38E-CA2E5CEA7894}"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271642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F5CB80-499D-412C-8919-CE32A32547DF}"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654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D43BAC-F46F-4C9C-B7AE-11E172FE86D1}"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346523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F78AA5-DA38-4A8B-9006-AEF241C23166}"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379509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2786B-17CB-4637-8C1D-96F3CE6769BE}" type="datetime1">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332392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1284F8-2856-4DD9-BCF5-D8C14C08897A}" type="datetime1">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145859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52656-1C31-40DB-B3CA-6D9AA03F16BE}" type="datetime1">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202709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D2CB09-14FB-48A2-94CE-F55BC41277D0}"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4345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D1AD0-7EDB-4538-AAE6-4C8196F14844}"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96DCEF-B125-40B8-A055-8ECFEAD49197}" type="slidenum">
              <a:rPr lang="en-US" smtClean="0"/>
              <a:t>‹#›</a:t>
            </a:fld>
            <a:endParaRPr lang="en-US"/>
          </a:p>
        </p:txBody>
      </p:sp>
    </p:spTree>
    <p:extLst>
      <p:ext uri="{BB962C8B-B14F-4D97-AF65-F5344CB8AC3E}">
        <p14:creationId xmlns:p14="http://schemas.microsoft.com/office/powerpoint/2010/main" val="131392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84A0A-7856-48D4-87B8-20B6B3B05079}" type="datetime1">
              <a:rPr lang="en-US" smtClean="0"/>
              <a:t>11/13/2018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6DCEF-B125-40B8-A055-8ECFEAD49197}" type="slidenum">
              <a:rPr lang="en-US" smtClean="0"/>
              <a:t>‹#›</a:t>
            </a:fld>
            <a:endParaRPr lang="en-US"/>
          </a:p>
        </p:txBody>
      </p:sp>
    </p:spTree>
    <p:extLst>
      <p:ext uri="{BB962C8B-B14F-4D97-AF65-F5344CB8AC3E}">
        <p14:creationId xmlns:p14="http://schemas.microsoft.com/office/powerpoint/2010/main" val="8753421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511" y="461667"/>
            <a:ext cx="10466853" cy="794478"/>
          </a:xfrm>
        </p:spPr>
        <p:txBody>
          <a:bodyPr>
            <a:normAutofit/>
          </a:bodyPr>
          <a:lstStyle/>
          <a:p>
            <a:r>
              <a:rPr lang="en-US" sz="4000" b="1" dirty="0">
                <a:solidFill>
                  <a:srgbClr val="00F4EE"/>
                </a:solidFill>
              </a:rPr>
              <a:t>Carbon Footprint Reduction Fund (CFRF)</a:t>
            </a:r>
          </a:p>
        </p:txBody>
      </p:sp>
      <p:sp>
        <p:nvSpPr>
          <p:cNvPr id="3" name="Subtitle 2"/>
          <p:cNvSpPr>
            <a:spLocks noGrp="1"/>
          </p:cNvSpPr>
          <p:nvPr>
            <p:ph type="subTitle" idx="1"/>
          </p:nvPr>
        </p:nvSpPr>
        <p:spPr>
          <a:xfrm>
            <a:off x="5568499" y="1667926"/>
            <a:ext cx="5386853" cy="2893180"/>
          </a:xfrm>
        </p:spPr>
        <p:txBody>
          <a:bodyPr>
            <a:normAutofit/>
          </a:bodyPr>
          <a:lstStyle/>
          <a:p>
            <a:pPr algn="l">
              <a:lnSpc>
                <a:spcPct val="140000"/>
              </a:lnSpc>
              <a:spcBef>
                <a:spcPts val="600"/>
              </a:spcBef>
            </a:pPr>
            <a:r>
              <a:rPr lang="en-US" sz="3200" dirty="0"/>
              <a:t>How the Sisters of the Holy Cross are responding to climate change </a:t>
            </a:r>
          </a:p>
          <a:p>
            <a:pPr algn="l">
              <a:lnSpc>
                <a:spcPct val="140000"/>
              </a:lnSpc>
              <a:spcBef>
                <a:spcPts val="600"/>
              </a:spcBef>
            </a:pPr>
            <a:r>
              <a:rPr lang="en-US" sz="3200" dirty="0"/>
              <a:t>and care for creation.</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663" t="5835"/>
          <a:stretch/>
        </p:blipFill>
        <p:spPr>
          <a:xfrm>
            <a:off x="993800" y="1667926"/>
            <a:ext cx="4468105" cy="35088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Rectangle 10"/>
          <p:cNvSpPr/>
          <p:nvPr/>
        </p:nvSpPr>
        <p:spPr>
          <a:xfrm>
            <a:off x="6195528" y="5405331"/>
            <a:ext cx="5264726" cy="769441"/>
          </a:xfrm>
          <a:prstGeom prst="rect">
            <a:avLst/>
          </a:prstGeom>
        </p:spPr>
        <p:txBody>
          <a:bodyPr wrap="square">
            <a:spAutoFit/>
          </a:bodyPr>
          <a:lstStyle/>
          <a:p>
            <a:pPr algn="r"/>
            <a:r>
              <a:rPr lang="en-US" sz="1600" dirty="0">
                <a:solidFill>
                  <a:srgbClr val="CCFF33"/>
                </a:solidFill>
              </a:rPr>
              <a:t>Presented by Dana Taylor, </a:t>
            </a:r>
          </a:p>
          <a:p>
            <a:pPr algn="r"/>
            <a:r>
              <a:rPr lang="en-US" sz="1400" dirty="0">
                <a:solidFill>
                  <a:srgbClr val="CCFF33"/>
                </a:solidFill>
              </a:rPr>
              <a:t>Asst. Justice Coordinator, Sisters of the Holy Cross /</a:t>
            </a:r>
          </a:p>
          <a:p>
            <a:pPr algn="r"/>
            <a:r>
              <a:rPr lang="en-US" sz="1400" dirty="0">
                <a:solidFill>
                  <a:srgbClr val="CCFF33"/>
                </a:solidFill>
              </a:rPr>
              <a:t>Asst. Director, Holy Cross International Justice Office</a:t>
            </a:r>
          </a:p>
        </p:txBody>
      </p:sp>
    </p:spTree>
    <p:extLst>
      <p:ext uri="{BB962C8B-B14F-4D97-AF65-F5344CB8AC3E}">
        <p14:creationId xmlns:p14="http://schemas.microsoft.com/office/powerpoint/2010/main" val="2279646546"/>
      </p:ext>
    </p:extLst>
  </p:cSld>
  <p:clrMapOvr>
    <a:masterClrMapping/>
  </p:clrMapOvr>
  <mc:AlternateContent xmlns:mc="http://schemas.openxmlformats.org/markup-compatibility/2006" xmlns:p14="http://schemas.microsoft.com/office/powerpoint/2010/main">
    <mc:Choice Requires="p14">
      <p:transition spd="slow" p14:dur="2000" advTm="26241"/>
    </mc:Choice>
    <mc:Fallback xmlns="">
      <p:transition spd="slow" advTm="262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8025"/>
            <a:ext cx="10515600" cy="1325563"/>
          </a:xfrm>
        </p:spPr>
        <p:txBody>
          <a:bodyPr/>
          <a:lstStyle/>
          <a:p>
            <a:r>
              <a:rPr lang="en-US" dirty="0">
                <a:solidFill>
                  <a:srgbClr val="00F4EE"/>
                </a:solidFill>
              </a:rPr>
              <a:t>Carbon Footprint Reduction Fund (</a:t>
            </a:r>
            <a:r>
              <a:rPr lang="en-US" dirty="0" err="1">
                <a:solidFill>
                  <a:srgbClr val="00F4EE"/>
                </a:solidFill>
              </a:rPr>
              <a:t>CFRF</a:t>
            </a:r>
            <a:r>
              <a:rPr lang="en-US" dirty="0">
                <a:solidFill>
                  <a:srgbClr val="00F4EE"/>
                </a:solidFill>
              </a:rPr>
              <a:t>)</a:t>
            </a:r>
          </a:p>
        </p:txBody>
      </p:sp>
      <p:sp>
        <p:nvSpPr>
          <p:cNvPr id="3" name="Content Placeholder 2"/>
          <p:cNvSpPr>
            <a:spLocks noGrp="1"/>
          </p:cNvSpPr>
          <p:nvPr>
            <p:ph idx="1"/>
          </p:nvPr>
        </p:nvSpPr>
        <p:spPr>
          <a:xfrm>
            <a:off x="838200" y="2168525"/>
            <a:ext cx="10515600" cy="4351338"/>
          </a:xfrm>
        </p:spPr>
        <p:txBody>
          <a:bodyPr>
            <a:normAutofit/>
          </a:bodyPr>
          <a:lstStyle/>
          <a:p>
            <a:r>
              <a:rPr lang="en-US" sz="4000" dirty="0"/>
              <a:t>General Leadership Team allocates $10,000 to CFRF annually</a:t>
            </a:r>
          </a:p>
          <a:p>
            <a:r>
              <a:rPr lang="en-US" sz="4000" dirty="0"/>
              <a:t>Plus, $15 per metric </a:t>
            </a:r>
            <a:r>
              <a:rPr lang="en-US" sz="4000" dirty="0" err="1"/>
              <a:t>tonne</a:t>
            </a:r>
            <a:r>
              <a:rPr lang="en-US" sz="4000" dirty="0"/>
              <a:t> of </a:t>
            </a:r>
            <a:r>
              <a:rPr lang="en-US" sz="4000" dirty="0" err="1"/>
              <a:t>GHG</a:t>
            </a:r>
            <a:r>
              <a:rPr lang="en-US" sz="4000" dirty="0"/>
              <a:t> emitted for all General Level travel annually</a:t>
            </a:r>
          </a:p>
          <a:p>
            <a:r>
              <a:rPr lang="en-US" sz="4000" dirty="0"/>
              <a:t>External donations</a:t>
            </a:r>
          </a:p>
          <a:p>
            <a:pPr marL="0" indent="0">
              <a:buNone/>
            </a:pPr>
            <a:endParaRPr lang="en-US" sz="4000" dirty="0">
              <a:solidFill>
                <a:srgbClr val="CCFF33"/>
              </a:solidFill>
            </a:endParaRPr>
          </a:p>
          <a:p>
            <a:pPr marL="0" indent="0">
              <a:buNone/>
            </a:pPr>
            <a:endParaRPr lang="en-US" sz="4000" dirty="0"/>
          </a:p>
        </p:txBody>
      </p:sp>
    </p:spTree>
    <p:extLst>
      <p:ext uri="{BB962C8B-B14F-4D97-AF65-F5344CB8AC3E}">
        <p14:creationId xmlns:p14="http://schemas.microsoft.com/office/powerpoint/2010/main" val="2736869158"/>
      </p:ext>
    </p:extLst>
  </p:cSld>
  <p:clrMapOvr>
    <a:masterClrMapping/>
  </p:clrMapOvr>
  <mc:AlternateContent xmlns:mc="http://schemas.openxmlformats.org/markup-compatibility/2006" xmlns:p14="http://schemas.microsoft.com/office/powerpoint/2010/main">
    <mc:Choice Requires="p14">
      <p:transition spd="slow" p14:dur="2000" advTm="39730"/>
    </mc:Choice>
    <mc:Fallback xmlns="">
      <p:transition spd="slow" advTm="397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8025"/>
            <a:ext cx="10515600" cy="1325563"/>
          </a:xfrm>
        </p:spPr>
        <p:txBody>
          <a:bodyPr/>
          <a:lstStyle/>
          <a:p>
            <a:r>
              <a:rPr lang="en-US" dirty="0">
                <a:solidFill>
                  <a:srgbClr val="00F4EE"/>
                </a:solidFill>
              </a:rPr>
              <a:t>Carbon Footprint Reduction Fund (</a:t>
            </a:r>
            <a:r>
              <a:rPr lang="en-US" dirty="0" err="1">
                <a:solidFill>
                  <a:srgbClr val="00F4EE"/>
                </a:solidFill>
              </a:rPr>
              <a:t>CFRF</a:t>
            </a:r>
            <a:r>
              <a:rPr lang="en-US" dirty="0">
                <a:solidFill>
                  <a:srgbClr val="00F4EE"/>
                </a:solidFill>
              </a:rPr>
              <a:t>)</a:t>
            </a:r>
          </a:p>
        </p:txBody>
      </p:sp>
      <p:sp>
        <p:nvSpPr>
          <p:cNvPr id="3" name="Content Placeholder 2"/>
          <p:cNvSpPr>
            <a:spLocks noGrp="1"/>
          </p:cNvSpPr>
          <p:nvPr>
            <p:ph idx="1"/>
          </p:nvPr>
        </p:nvSpPr>
        <p:spPr>
          <a:xfrm>
            <a:off x="838200" y="2327152"/>
            <a:ext cx="10515600" cy="3672438"/>
          </a:xfrm>
        </p:spPr>
        <p:txBody>
          <a:bodyPr>
            <a:normAutofit/>
          </a:bodyPr>
          <a:lstStyle/>
          <a:p>
            <a:pPr marL="0" indent="0">
              <a:buNone/>
            </a:pPr>
            <a:r>
              <a:rPr lang="en-US" sz="4000" dirty="0"/>
              <a:t>Projects increase energy efficiency and decrease dependence on fossil-fuels, and/or deforestation in local communities and sponsored ministries. </a:t>
            </a:r>
          </a:p>
          <a:p>
            <a:pPr marL="0" indent="0">
              <a:buNone/>
            </a:pPr>
            <a:endParaRPr lang="en-US" sz="4000" dirty="0">
              <a:solidFill>
                <a:srgbClr val="CCFF33"/>
              </a:solidFill>
            </a:endParaRPr>
          </a:p>
          <a:p>
            <a:pPr marL="0" indent="0">
              <a:buNone/>
            </a:pPr>
            <a:endParaRPr lang="en-US" sz="4000" dirty="0"/>
          </a:p>
        </p:txBody>
      </p:sp>
    </p:spTree>
    <p:extLst>
      <p:ext uri="{BB962C8B-B14F-4D97-AF65-F5344CB8AC3E}">
        <p14:creationId xmlns:p14="http://schemas.microsoft.com/office/powerpoint/2010/main" val="1948932496"/>
      </p:ext>
    </p:extLst>
  </p:cSld>
  <p:clrMapOvr>
    <a:masterClrMapping/>
  </p:clrMapOvr>
  <mc:AlternateContent xmlns:mc="http://schemas.openxmlformats.org/markup-compatibility/2006" xmlns:p14="http://schemas.microsoft.com/office/powerpoint/2010/main">
    <mc:Choice Requires="p14">
      <p:transition spd="slow" p14:dur="2000" advTm="33449"/>
    </mc:Choice>
    <mc:Fallback xmlns="">
      <p:transition spd="slow" advTm="3344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rPr>
              <a:t>What kinds of projects do we fund?</a:t>
            </a:r>
          </a:p>
        </p:txBody>
      </p:sp>
      <p:sp>
        <p:nvSpPr>
          <p:cNvPr id="3" name="Content Placeholder 2"/>
          <p:cNvSpPr>
            <a:spLocks noGrp="1"/>
          </p:cNvSpPr>
          <p:nvPr>
            <p:ph idx="1"/>
          </p:nvPr>
        </p:nvSpPr>
        <p:spPr>
          <a:xfrm>
            <a:off x="838200" y="1690688"/>
            <a:ext cx="10515600" cy="4571567"/>
          </a:xfrm>
        </p:spPr>
        <p:txBody>
          <a:bodyPr>
            <a:normAutofit lnSpcReduction="10000"/>
          </a:bodyPr>
          <a:lstStyle/>
          <a:p>
            <a:r>
              <a:rPr lang="en-US" sz="3600" dirty="0">
                <a:solidFill>
                  <a:srgbClr val="CCFF33"/>
                </a:solidFill>
              </a:rPr>
              <a:t>Renewable energy </a:t>
            </a:r>
            <a:r>
              <a:rPr lang="en-US" sz="3600" dirty="0"/>
              <a:t>projects (solar, wind, hydro, geothermal and biofuels)</a:t>
            </a:r>
          </a:p>
          <a:p>
            <a:r>
              <a:rPr lang="en-US" sz="3600" dirty="0"/>
              <a:t>Tree planting and </a:t>
            </a:r>
            <a:r>
              <a:rPr lang="en-US" sz="3600" dirty="0">
                <a:solidFill>
                  <a:srgbClr val="CCFF33"/>
                </a:solidFill>
              </a:rPr>
              <a:t>re-forestation</a:t>
            </a:r>
            <a:r>
              <a:rPr lang="en-US" sz="3600" dirty="0"/>
              <a:t> projects</a:t>
            </a:r>
          </a:p>
          <a:p>
            <a:pPr>
              <a:spcAft>
                <a:spcPts val="1800"/>
              </a:spcAft>
            </a:pPr>
            <a:r>
              <a:rPr lang="en-US" sz="3600" dirty="0">
                <a:solidFill>
                  <a:srgbClr val="CCFF33"/>
                </a:solidFill>
              </a:rPr>
              <a:t>Energy-efficiency </a:t>
            </a:r>
            <a:r>
              <a:rPr lang="en-US" sz="3600" dirty="0"/>
              <a:t>projects (LED light replacements)</a:t>
            </a:r>
          </a:p>
          <a:p>
            <a:pPr marL="0" indent="0">
              <a:buNone/>
            </a:pPr>
            <a:r>
              <a:rPr lang="en-US" sz="3600" dirty="0"/>
              <a:t>We prioritize those projects with the </a:t>
            </a:r>
            <a:r>
              <a:rPr lang="en-US" sz="3600" dirty="0">
                <a:solidFill>
                  <a:srgbClr val="CCFF33"/>
                </a:solidFill>
              </a:rPr>
              <a:t>greatest impacts </a:t>
            </a:r>
            <a:r>
              <a:rPr lang="en-US" sz="3600" dirty="0"/>
              <a:t>(e.g. carbon-reduction, educational, general wellbeing and health impacts.)</a:t>
            </a:r>
          </a:p>
          <a:p>
            <a:endParaRPr lang="en-US" dirty="0"/>
          </a:p>
          <a:p>
            <a:endParaRPr lang="en-US" dirty="0"/>
          </a:p>
        </p:txBody>
      </p:sp>
    </p:spTree>
    <p:extLst>
      <p:ext uri="{BB962C8B-B14F-4D97-AF65-F5344CB8AC3E}">
        <p14:creationId xmlns:p14="http://schemas.microsoft.com/office/powerpoint/2010/main" val="2680804647"/>
      </p:ext>
    </p:extLst>
  </p:cSld>
  <p:clrMapOvr>
    <a:masterClrMapping/>
  </p:clrMapOvr>
  <mc:AlternateContent xmlns:mc="http://schemas.openxmlformats.org/markup-compatibility/2006" xmlns:p14="http://schemas.microsoft.com/office/powerpoint/2010/main">
    <mc:Choice Requires="p14">
      <p:transition spd="slow" p14:dur="2000" advTm="37849"/>
    </mc:Choice>
    <mc:Fallback xmlns="">
      <p:transition spd="slow" advTm="3784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8025"/>
            <a:ext cx="10515600" cy="1325563"/>
          </a:xfrm>
        </p:spPr>
        <p:txBody>
          <a:bodyPr/>
          <a:lstStyle/>
          <a:p>
            <a:r>
              <a:rPr lang="en-US" dirty="0">
                <a:solidFill>
                  <a:srgbClr val="00F4EE"/>
                </a:solidFill>
              </a:rPr>
              <a:t>Carbon Footprint Reduction Fund (</a:t>
            </a:r>
            <a:r>
              <a:rPr lang="en-US" dirty="0" err="1">
                <a:solidFill>
                  <a:srgbClr val="00F4EE"/>
                </a:solidFill>
              </a:rPr>
              <a:t>CFRF</a:t>
            </a:r>
            <a:r>
              <a:rPr lang="en-US" dirty="0">
                <a:solidFill>
                  <a:srgbClr val="00F4EE"/>
                </a:solidFill>
              </a:rPr>
              <a:t>)</a:t>
            </a:r>
          </a:p>
        </p:txBody>
      </p:sp>
      <p:sp>
        <p:nvSpPr>
          <p:cNvPr id="3" name="Content Placeholder 2"/>
          <p:cNvSpPr>
            <a:spLocks noGrp="1"/>
          </p:cNvSpPr>
          <p:nvPr>
            <p:ph idx="1"/>
          </p:nvPr>
        </p:nvSpPr>
        <p:spPr>
          <a:xfrm>
            <a:off x="838200" y="2168525"/>
            <a:ext cx="10515600" cy="4351338"/>
          </a:xfrm>
        </p:spPr>
        <p:txBody>
          <a:bodyPr>
            <a:normAutofit lnSpcReduction="10000"/>
          </a:bodyPr>
          <a:lstStyle/>
          <a:p>
            <a:pPr marL="0" indent="0">
              <a:spcBef>
                <a:spcPts val="1200"/>
              </a:spcBef>
              <a:buNone/>
            </a:pPr>
            <a:r>
              <a:rPr lang="en-US" sz="4000" dirty="0"/>
              <a:t>Between 2015 and 2018 grant years: </a:t>
            </a:r>
          </a:p>
          <a:p>
            <a:pPr marL="0" indent="0">
              <a:spcBef>
                <a:spcPts val="1200"/>
              </a:spcBef>
              <a:buNone/>
            </a:pPr>
            <a:r>
              <a:rPr lang="en-US" sz="4000" dirty="0"/>
              <a:t>	</a:t>
            </a:r>
            <a:r>
              <a:rPr lang="en-US" sz="4000" dirty="0">
                <a:solidFill>
                  <a:srgbClr val="CCFF33"/>
                </a:solidFill>
              </a:rPr>
              <a:t>34 projects; 7 countries; 					More than $60,000</a:t>
            </a:r>
          </a:p>
          <a:p>
            <a:pPr marL="0" indent="0">
              <a:buNone/>
            </a:pPr>
            <a:endParaRPr lang="en-US" sz="4000" dirty="0">
              <a:solidFill>
                <a:srgbClr val="CCFF33"/>
              </a:solidFill>
            </a:endParaRPr>
          </a:p>
          <a:p>
            <a:pPr marL="0" indent="0">
              <a:buNone/>
            </a:pPr>
            <a:r>
              <a:rPr lang="en-US" sz="4000" dirty="0"/>
              <a:t>e.g. solar power installations, </a:t>
            </a:r>
          </a:p>
          <a:p>
            <a:pPr marL="0" indent="0">
              <a:buNone/>
            </a:pPr>
            <a:r>
              <a:rPr lang="en-US" sz="4000" dirty="0"/>
              <a:t>solar lights and refrigerator for healthcare, </a:t>
            </a:r>
          </a:p>
          <a:p>
            <a:pPr marL="0" indent="0">
              <a:buNone/>
            </a:pPr>
            <a:r>
              <a:rPr lang="en-US" sz="4000" dirty="0"/>
              <a:t>tree planting</a:t>
            </a:r>
          </a:p>
          <a:p>
            <a:pPr marL="0" indent="0">
              <a:buNone/>
            </a:pPr>
            <a:endParaRPr lang="en-US" sz="4000" dirty="0"/>
          </a:p>
        </p:txBody>
      </p:sp>
    </p:spTree>
    <p:extLst>
      <p:ext uri="{BB962C8B-B14F-4D97-AF65-F5344CB8AC3E}">
        <p14:creationId xmlns:p14="http://schemas.microsoft.com/office/powerpoint/2010/main" val="2822403472"/>
      </p:ext>
    </p:extLst>
  </p:cSld>
  <p:clrMapOvr>
    <a:masterClrMapping/>
  </p:clrMapOvr>
  <mc:AlternateContent xmlns:mc="http://schemas.openxmlformats.org/markup-compatibility/2006" xmlns:p14="http://schemas.microsoft.com/office/powerpoint/2010/main">
    <mc:Choice Requires="p14">
      <p:transition spd="slow" p14:dur="2000" advTm="44756"/>
    </mc:Choice>
    <mc:Fallback xmlns="">
      <p:transition spd="slow" advTm="4475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F4EE"/>
                </a:solidFill>
              </a:rPr>
              <a:t>Solar: School and convent, </a:t>
            </a:r>
            <a:r>
              <a:rPr lang="en-US" dirty="0" err="1">
                <a:solidFill>
                  <a:srgbClr val="00F4EE"/>
                </a:solidFill>
              </a:rPr>
              <a:t>Bhadun</a:t>
            </a:r>
            <a:endParaRPr lang="en-US" dirty="0">
              <a:solidFill>
                <a:srgbClr val="00F4EE"/>
              </a:solidFill>
            </a:endParaRPr>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943894"/>
            <a:ext cx="5181600" cy="3886200"/>
          </a:xfrm>
        </p:spPr>
      </p:pic>
      <p:sp>
        <p:nvSpPr>
          <p:cNvPr id="9" name="Content Placeholder 8"/>
          <p:cNvSpPr>
            <a:spLocks noGrp="1"/>
          </p:cNvSpPr>
          <p:nvPr>
            <p:ph sz="half" idx="2"/>
          </p:nvPr>
        </p:nvSpPr>
        <p:spPr/>
        <p:txBody>
          <a:bodyPr/>
          <a:lstStyle/>
          <a:p>
            <a:r>
              <a:rPr lang="en-US" dirty="0"/>
              <a:t>Solar power to both convent and Moreau Holy Cross School</a:t>
            </a:r>
          </a:p>
          <a:p>
            <a:r>
              <a:rPr lang="en-US" dirty="0"/>
              <a:t>An educational opportunity</a:t>
            </a:r>
          </a:p>
        </p:txBody>
      </p:sp>
    </p:spTree>
    <p:extLst>
      <p:ext uri="{BB962C8B-B14F-4D97-AF65-F5344CB8AC3E}">
        <p14:creationId xmlns:p14="http://schemas.microsoft.com/office/powerpoint/2010/main" val="2104831264"/>
      </p:ext>
    </p:extLst>
  </p:cSld>
  <p:clrMapOvr>
    <a:masterClrMapping/>
  </p:clrMapOvr>
  <mc:AlternateContent xmlns:mc="http://schemas.openxmlformats.org/markup-compatibility/2006" xmlns:p14="http://schemas.microsoft.com/office/powerpoint/2010/main">
    <mc:Choice Requires="p14">
      <p:transition spd="slow" p14:dur="2000" advTm="35639"/>
    </mc:Choice>
    <mc:Fallback xmlns="">
      <p:transition spd="slow" advTm="3563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F4EE"/>
                </a:solidFill>
              </a:rPr>
              <a:t>Solar: School and convent, </a:t>
            </a:r>
            <a:r>
              <a:rPr lang="en-US" dirty="0" err="1">
                <a:solidFill>
                  <a:srgbClr val="00F4EE"/>
                </a:solidFill>
              </a:rPr>
              <a:t>Bhadun</a:t>
            </a:r>
            <a:endParaRPr lang="en-US" dirty="0">
              <a:solidFill>
                <a:srgbClr val="00F4EE"/>
              </a:solidFill>
            </a:endParaRPr>
          </a:p>
        </p:txBody>
      </p:sp>
      <p:sp>
        <p:nvSpPr>
          <p:cNvPr id="3" name="Content Placeholder 2"/>
          <p:cNvSpPr>
            <a:spLocks noGrp="1"/>
          </p:cNvSpPr>
          <p:nvPr>
            <p:ph idx="1"/>
          </p:nvPr>
        </p:nvSpPr>
        <p:spPr>
          <a:xfrm>
            <a:off x="622300" y="1610519"/>
            <a:ext cx="10515600" cy="4351338"/>
          </a:xfrm>
        </p:spPr>
        <p:txBody>
          <a:bodyPr>
            <a:normAutofit/>
          </a:bodyPr>
          <a:lstStyle/>
          <a:p>
            <a:r>
              <a:rPr lang="en-US" sz="4000" dirty="0"/>
              <a:t>Education about </a:t>
            </a:r>
            <a:r>
              <a:rPr lang="en-US" sz="4000" dirty="0">
                <a:solidFill>
                  <a:srgbClr val="CCFF33"/>
                </a:solidFill>
              </a:rPr>
              <a:t>sustainable</a:t>
            </a:r>
            <a:r>
              <a:rPr lang="en-US" sz="4000" dirty="0"/>
              <a:t> development is critical, especially in places most vulnerable to the consequences of climate change.</a:t>
            </a:r>
          </a:p>
          <a:p>
            <a:r>
              <a:rPr lang="en-US" sz="4000" dirty="0"/>
              <a:t>Women and children suffer disproportionately.</a:t>
            </a:r>
          </a:p>
        </p:txBody>
      </p:sp>
    </p:spTree>
    <p:extLst>
      <p:ext uri="{BB962C8B-B14F-4D97-AF65-F5344CB8AC3E}">
        <p14:creationId xmlns:p14="http://schemas.microsoft.com/office/powerpoint/2010/main" val="3663640326"/>
      </p:ext>
    </p:extLst>
  </p:cSld>
  <p:clrMapOvr>
    <a:masterClrMapping/>
  </p:clrMapOvr>
  <mc:AlternateContent xmlns:mc="http://schemas.openxmlformats.org/markup-compatibility/2006" xmlns:p14="http://schemas.microsoft.com/office/powerpoint/2010/main">
    <mc:Choice Requires="p14">
      <p:transition spd="slow" p14:dur="2000" advTm="42008"/>
    </mc:Choice>
    <mc:Fallback xmlns="">
      <p:transition spd="slow" advTm="4200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F4EE"/>
                </a:solidFill>
              </a:rPr>
              <a:t>Solar: School and convent, </a:t>
            </a:r>
            <a:r>
              <a:rPr lang="en-US" dirty="0" err="1">
                <a:solidFill>
                  <a:srgbClr val="00F4EE"/>
                </a:solidFill>
              </a:rPr>
              <a:t>Bhadun</a:t>
            </a:r>
            <a:endParaRPr lang="en-US" dirty="0">
              <a:solidFill>
                <a:srgbClr val="00F4EE"/>
              </a:solidFill>
            </a:endParaRPr>
          </a:p>
        </p:txBody>
      </p:sp>
      <p:sp>
        <p:nvSpPr>
          <p:cNvPr id="3" name="Content Placeholder 2"/>
          <p:cNvSpPr>
            <a:spLocks noGrp="1"/>
          </p:cNvSpPr>
          <p:nvPr>
            <p:ph idx="1"/>
          </p:nvPr>
        </p:nvSpPr>
        <p:spPr>
          <a:xfrm>
            <a:off x="622300" y="1610519"/>
            <a:ext cx="10515600" cy="4351338"/>
          </a:xfrm>
        </p:spPr>
        <p:txBody>
          <a:bodyPr>
            <a:normAutofit/>
          </a:bodyPr>
          <a:lstStyle/>
          <a:p>
            <a:r>
              <a:rPr lang="en-US" sz="4000" dirty="0"/>
              <a:t>The pressure to develop is often accompanied by the </a:t>
            </a:r>
            <a:r>
              <a:rPr lang="en-US" sz="4000" dirty="0">
                <a:solidFill>
                  <a:srgbClr val="CCFF33"/>
                </a:solidFill>
              </a:rPr>
              <a:t>displacement of traditional cultural values</a:t>
            </a:r>
            <a:r>
              <a:rPr lang="en-US" sz="4000" dirty="0"/>
              <a:t>, in favor of </a:t>
            </a:r>
            <a:r>
              <a:rPr lang="en-US" sz="4000" dirty="0">
                <a:solidFill>
                  <a:srgbClr val="CCFF33"/>
                </a:solidFill>
              </a:rPr>
              <a:t>consumerism</a:t>
            </a:r>
            <a:r>
              <a:rPr lang="en-US" sz="4000" dirty="0"/>
              <a:t>, which is typically associated with high social status. </a:t>
            </a:r>
          </a:p>
          <a:p>
            <a:r>
              <a:rPr lang="en-US" sz="4000" dirty="0"/>
              <a:t>Again, we must encourage </a:t>
            </a:r>
            <a:r>
              <a:rPr lang="en-US" sz="4000" dirty="0">
                <a:solidFill>
                  <a:srgbClr val="CCFF33"/>
                </a:solidFill>
              </a:rPr>
              <a:t>authentic development.</a:t>
            </a:r>
            <a:endParaRPr lang="en-US" sz="4000" dirty="0"/>
          </a:p>
        </p:txBody>
      </p:sp>
    </p:spTree>
    <p:extLst>
      <p:ext uri="{BB962C8B-B14F-4D97-AF65-F5344CB8AC3E}">
        <p14:creationId xmlns:p14="http://schemas.microsoft.com/office/powerpoint/2010/main" val="3971850971"/>
      </p:ext>
    </p:extLst>
  </p:cSld>
  <p:clrMapOvr>
    <a:masterClrMapping/>
  </p:clrMapOvr>
  <mc:AlternateContent xmlns:mc="http://schemas.openxmlformats.org/markup-compatibility/2006" xmlns:p14="http://schemas.microsoft.com/office/powerpoint/2010/main">
    <mc:Choice Requires="p14">
      <p:transition spd="slow" p14:dur="2000" advTm="34707"/>
    </mc:Choice>
    <mc:Fallback xmlns="">
      <p:transition spd="slow" advTm="3470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F4EE"/>
                </a:solidFill>
              </a:rPr>
              <a:t>Solar: School and convent, </a:t>
            </a:r>
            <a:r>
              <a:rPr lang="en-US" dirty="0" err="1">
                <a:solidFill>
                  <a:srgbClr val="00F4EE"/>
                </a:solidFill>
              </a:rPr>
              <a:t>Bhadun</a:t>
            </a:r>
            <a:endParaRPr lang="en-US" dirty="0">
              <a:solidFill>
                <a:srgbClr val="00F4EE"/>
              </a:solidFill>
            </a:endParaRPr>
          </a:p>
        </p:txBody>
      </p:sp>
      <p:pic>
        <p:nvPicPr>
          <p:cNvPr id="4" name="Content Placeholder 3"/>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797248" y="1825625"/>
            <a:ext cx="3263503" cy="4351338"/>
          </a:xfrm>
        </p:spPr>
      </p:pic>
      <p:sp>
        <p:nvSpPr>
          <p:cNvPr id="6" name="Content Placeholder 5"/>
          <p:cNvSpPr>
            <a:spLocks noGrp="1"/>
          </p:cNvSpPr>
          <p:nvPr>
            <p:ph sz="half" idx="2"/>
          </p:nvPr>
        </p:nvSpPr>
        <p:spPr/>
        <p:txBody>
          <a:bodyPr>
            <a:normAutofit fontScale="92500"/>
          </a:bodyPr>
          <a:lstStyle/>
          <a:p>
            <a:pPr marL="0" indent="0">
              <a:buNone/>
            </a:pPr>
            <a:r>
              <a:rPr lang="en-US" dirty="0"/>
              <a:t>“[The students] are also happy because, during the cloudy days, they get light in the classrooms.”</a:t>
            </a:r>
          </a:p>
          <a:p>
            <a:pPr marL="0" indent="0">
              <a:buNone/>
            </a:pPr>
            <a:endParaRPr lang="en-US" dirty="0"/>
          </a:p>
          <a:p>
            <a:pPr marL="0" indent="0">
              <a:buNone/>
            </a:pPr>
            <a:r>
              <a:rPr lang="en-US" dirty="0"/>
              <a:t>“Sisters in the convent are [benefitting] by the solar lights in the convent building….the chapel looks very bright, and sisters have no difficulty praying from the book.” </a:t>
            </a:r>
          </a:p>
        </p:txBody>
      </p:sp>
    </p:spTree>
    <p:extLst>
      <p:ext uri="{BB962C8B-B14F-4D97-AF65-F5344CB8AC3E}">
        <p14:creationId xmlns:p14="http://schemas.microsoft.com/office/powerpoint/2010/main" val="1682968126"/>
      </p:ext>
    </p:extLst>
  </p:cSld>
  <p:clrMapOvr>
    <a:masterClrMapping/>
  </p:clrMapOvr>
  <mc:AlternateContent xmlns:mc="http://schemas.openxmlformats.org/markup-compatibility/2006" xmlns:p14="http://schemas.microsoft.com/office/powerpoint/2010/main">
    <mc:Choice Requires="p14">
      <p:transition spd="slow" p14:dur="2000" advTm="59529"/>
    </mc:Choice>
    <mc:Fallback xmlns="">
      <p:transition spd="slow" advTm="5952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rPr>
              <a:t>Things to consider when applying</a:t>
            </a:r>
          </a:p>
        </p:txBody>
      </p:sp>
      <p:sp>
        <p:nvSpPr>
          <p:cNvPr id="3" name="Content Placeholder 2"/>
          <p:cNvSpPr>
            <a:spLocks noGrp="1"/>
          </p:cNvSpPr>
          <p:nvPr>
            <p:ph idx="1"/>
          </p:nvPr>
        </p:nvSpPr>
        <p:spPr/>
        <p:txBody>
          <a:bodyPr/>
          <a:lstStyle/>
          <a:p>
            <a:r>
              <a:rPr lang="en-US" dirty="0"/>
              <a:t>Estimates must be gathered for any labor or supplies that will be needed for your project.</a:t>
            </a:r>
          </a:p>
          <a:p>
            <a:r>
              <a:rPr lang="en-US" dirty="0"/>
              <a:t>Consider what kinds of impacts you expect your project to have on your local community and beyond.</a:t>
            </a:r>
          </a:p>
          <a:p>
            <a:r>
              <a:rPr lang="en-US" dirty="0"/>
              <a:t>How will you maintain your project after the grant year has ended?  How will you meet the necessary financial or labor obligations to keep your equipment or plantings in good order?</a:t>
            </a:r>
          </a:p>
        </p:txBody>
      </p:sp>
    </p:spTree>
    <p:extLst>
      <p:ext uri="{BB962C8B-B14F-4D97-AF65-F5344CB8AC3E}">
        <p14:creationId xmlns:p14="http://schemas.microsoft.com/office/powerpoint/2010/main" val="2663790684"/>
      </p:ext>
    </p:extLst>
  </p:cSld>
  <p:clrMapOvr>
    <a:masterClrMapping/>
  </p:clrMapOvr>
  <mc:AlternateContent xmlns:mc="http://schemas.openxmlformats.org/markup-compatibility/2006" xmlns:p14="http://schemas.microsoft.com/office/powerpoint/2010/main">
    <mc:Choice Requires="p14">
      <p:transition spd="slow" p14:dur="2000" advTm="40144"/>
    </mc:Choice>
    <mc:Fallback xmlns="">
      <p:transition spd="slow" advTm="4014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rPr>
              <a:t>Things to consider when applying</a:t>
            </a:r>
          </a:p>
        </p:txBody>
      </p:sp>
      <p:sp>
        <p:nvSpPr>
          <p:cNvPr id="3" name="Content Placeholder 2"/>
          <p:cNvSpPr>
            <a:spLocks noGrp="1"/>
          </p:cNvSpPr>
          <p:nvPr>
            <p:ph idx="1"/>
          </p:nvPr>
        </p:nvSpPr>
        <p:spPr/>
        <p:txBody>
          <a:bodyPr/>
          <a:lstStyle/>
          <a:p>
            <a:r>
              <a:rPr lang="en-US" dirty="0"/>
              <a:t>Awards are </a:t>
            </a:r>
            <a:r>
              <a:rPr lang="en-US" dirty="0">
                <a:solidFill>
                  <a:srgbClr val="CCFF33"/>
                </a:solidFill>
              </a:rPr>
              <a:t>typically around $2,500 USD</a:t>
            </a:r>
            <a:r>
              <a:rPr lang="en-US" dirty="0"/>
              <a:t> per project (though some have been greater), so:</a:t>
            </a:r>
          </a:p>
          <a:p>
            <a:r>
              <a:rPr lang="en-US" dirty="0"/>
              <a:t>If your project involves construction, you might think about </a:t>
            </a:r>
            <a:r>
              <a:rPr lang="en-US" dirty="0">
                <a:solidFill>
                  <a:srgbClr val="CCFF33"/>
                </a:solidFill>
              </a:rPr>
              <a:t>breaking work up into phases</a:t>
            </a:r>
            <a:r>
              <a:rPr lang="en-US" dirty="0"/>
              <a:t> that could be completed in subsequent grant years. You might want to indicate this hope on your application.</a:t>
            </a:r>
          </a:p>
          <a:p>
            <a:r>
              <a:rPr lang="en-US" dirty="0"/>
              <a:t>Funded phases or projects must be completed within the grant year (July 1 to June 30).</a:t>
            </a:r>
          </a:p>
        </p:txBody>
      </p:sp>
    </p:spTree>
    <p:extLst>
      <p:ext uri="{BB962C8B-B14F-4D97-AF65-F5344CB8AC3E}">
        <p14:creationId xmlns:p14="http://schemas.microsoft.com/office/powerpoint/2010/main" val="3056792916"/>
      </p:ext>
    </p:extLst>
  </p:cSld>
  <p:clrMapOvr>
    <a:masterClrMapping/>
  </p:clrMapOvr>
  <mc:AlternateContent xmlns:mc="http://schemas.openxmlformats.org/markup-compatibility/2006" xmlns:p14="http://schemas.microsoft.com/office/powerpoint/2010/main">
    <mc:Choice Requires="p14">
      <p:transition spd="slow" p14:dur="2000" advTm="60566"/>
    </mc:Choice>
    <mc:Fallback xmlns="">
      <p:transition spd="slow" advTm="605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rPr>
              <a:t>We will cover:</a:t>
            </a:r>
          </a:p>
        </p:txBody>
      </p:sp>
      <p:sp>
        <p:nvSpPr>
          <p:cNvPr id="3" name="Content Placeholder 2"/>
          <p:cNvSpPr>
            <a:spLocks noGrp="1"/>
          </p:cNvSpPr>
          <p:nvPr>
            <p:ph idx="1"/>
          </p:nvPr>
        </p:nvSpPr>
        <p:spPr/>
        <p:txBody>
          <a:bodyPr/>
          <a:lstStyle/>
          <a:p>
            <a:r>
              <a:rPr lang="en-US" dirty="0"/>
              <a:t>What the Catholic Church and the Congregation of the Sisters of the Holy Cross have to say about </a:t>
            </a:r>
            <a:r>
              <a:rPr lang="en-US" dirty="0">
                <a:solidFill>
                  <a:srgbClr val="CCFF33"/>
                </a:solidFill>
              </a:rPr>
              <a:t>environmental degradation</a:t>
            </a:r>
            <a:r>
              <a:rPr lang="en-US" dirty="0"/>
              <a:t> and </a:t>
            </a:r>
            <a:r>
              <a:rPr lang="en-US" dirty="0">
                <a:solidFill>
                  <a:srgbClr val="CCFF33"/>
                </a:solidFill>
              </a:rPr>
              <a:t>climate change.</a:t>
            </a:r>
            <a:endParaRPr lang="en-US" dirty="0"/>
          </a:p>
          <a:p>
            <a:r>
              <a:rPr lang="en-US" dirty="0">
                <a:solidFill>
                  <a:srgbClr val="CCFF33"/>
                </a:solidFill>
              </a:rPr>
              <a:t>What</a:t>
            </a:r>
            <a:r>
              <a:rPr lang="en-US" dirty="0"/>
              <a:t> the Carbon Footprint Reduction Fund (CFRF) is and </a:t>
            </a:r>
            <a:r>
              <a:rPr lang="en-US" dirty="0">
                <a:solidFill>
                  <a:srgbClr val="CCFF33"/>
                </a:solidFill>
              </a:rPr>
              <a:t>why </a:t>
            </a:r>
            <a:r>
              <a:rPr lang="en-US" dirty="0"/>
              <a:t>it was established.</a:t>
            </a:r>
          </a:p>
          <a:p>
            <a:r>
              <a:rPr lang="en-US" dirty="0"/>
              <a:t>An example of a funded project</a:t>
            </a:r>
          </a:p>
          <a:p>
            <a:r>
              <a:rPr lang="en-US" dirty="0"/>
              <a:t>Some things to consider when applying for the fund.</a:t>
            </a:r>
          </a:p>
          <a:p>
            <a:r>
              <a:rPr lang="en-US" dirty="0"/>
              <a:t>And, finally, </a:t>
            </a:r>
            <a:r>
              <a:rPr lang="en-US" dirty="0">
                <a:solidFill>
                  <a:srgbClr val="CCFF33"/>
                </a:solidFill>
              </a:rPr>
              <a:t>how to apply.</a:t>
            </a:r>
            <a:endParaRPr lang="en-US" dirty="0"/>
          </a:p>
        </p:txBody>
      </p:sp>
    </p:spTree>
    <p:extLst>
      <p:ext uri="{BB962C8B-B14F-4D97-AF65-F5344CB8AC3E}">
        <p14:creationId xmlns:p14="http://schemas.microsoft.com/office/powerpoint/2010/main" val="2119294925"/>
      </p:ext>
    </p:extLst>
  </p:cSld>
  <p:clrMapOvr>
    <a:masterClrMapping/>
  </p:clrMapOvr>
  <mc:AlternateContent xmlns:mc="http://schemas.openxmlformats.org/markup-compatibility/2006" xmlns:p14="http://schemas.microsoft.com/office/powerpoint/2010/main">
    <mc:Choice Requires="p14">
      <p:transition spd="slow" p14:dur="2000" advTm="42206"/>
    </mc:Choice>
    <mc:Fallback xmlns="">
      <p:transition spd="slow" advTm="4220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1641"/>
            <a:ext cx="10515600" cy="1325563"/>
          </a:xfrm>
        </p:spPr>
        <p:txBody>
          <a:bodyPr/>
          <a:lstStyle/>
          <a:p>
            <a:r>
              <a:rPr lang="en-US" dirty="0" err="1">
                <a:solidFill>
                  <a:srgbClr val="00F4EE"/>
                </a:solidFill>
              </a:rPr>
              <a:t>CFRF</a:t>
            </a:r>
            <a:r>
              <a:rPr lang="en-US" dirty="0">
                <a:solidFill>
                  <a:srgbClr val="00F4EE"/>
                </a:solidFill>
              </a:rPr>
              <a:t>, Integral Ecology, and Authentic Development</a:t>
            </a:r>
          </a:p>
        </p:txBody>
      </p:sp>
      <p:sp>
        <p:nvSpPr>
          <p:cNvPr id="5" name="Content Placeholder 4"/>
          <p:cNvSpPr>
            <a:spLocks noGrp="1"/>
          </p:cNvSpPr>
          <p:nvPr>
            <p:ph idx="1"/>
          </p:nvPr>
        </p:nvSpPr>
        <p:spPr>
          <a:xfrm>
            <a:off x="838200" y="2202141"/>
            <a:ext cx="10515600" cy="4351338"/>
          </a:xfrm>
        </p:spPr>
        <p:txBody>
          <a:bodyPr>
            <a:normAutofit/>
          </a:bodyPr>
          <a:lstStyle/>
          <a:p>
            <a:r>
              <a:rPr lang="en-US" sz="3600" dirty="0"/>
              <a:t>Distributive justice</a:t>
            </a:r>
          </a:p>
          <a:p>
            <a:r>
              <a:rPr lang="en-US" sz="3600" dirty="0"/>
              <a:t>Reducing pressures associated with scarcity</a:t>
            </a:r>
          </a:p>
          <a:p>
            <a:r>
              <a:rPr lang="en-US" sz="3600" dirty="0"/>
              <a:t>Creating/sustaining new markets</a:t>
            </a:r>
          </a:p>
          <a:p>
            <a:r>
              <a:rPr lang="en-US" sz="3600" dirty="0"/>
              <a:t>Inspiring youth for a brighter tomorrow</a:t>
            </a:r>
          </a:p>
          <a:p>
            <a:r>
              <a:rPr lang="en-US" sz="3600" dirty="0"/>
              <a:t>Creating a </a:t>
            </a:r>
            <a:r>
              <a:rPr lang="en-US" sz="3600" dirty="0">
                <a:solidFill>
                  <a:srgbClr val="CCFF33"/>
                </a:solidFill>
              </a:rPr>
              <a:t>new story and a new world</a:t>
            </a:r>
            <a:endParaRPr lang="en-US" sz="3600" dirty="0"/>
          </a:p>
        </p:txBody>
      </p:sp>
    </p:spTree>
    <p:extLst>
      <p:ext uri="{BB962C8B-B14F-4D97-AF65-F5344CB8AC3E}">
        <p14:creationId xmlns:p14="http://schemas.microsoft.com/office/powerpoint/2010/main" val="3265916500"/>
      </p:ext>
    </p:extLst>
  </p:cSld>
  <p:clrMapOvr>
    <a:masterClrMapping/>
  </p:clrMapOvr>
  <mc:AlternateContent xmlns:mc="http://schemas.openxmlformats.org/markup-compatibility/2006" xmlns:p14="http://schemas.microsoft.com/office/powerpoint/2010/main">
    <mc:Choice Requires="p14">
      <p:transition spd="slow" p14:dur="2000" advTm="63444"/>
    </mc:Choice>
    <mc:Fallback xmlns="">
      <p:transition spd="slow" advTm="6344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41641"/>
            <a:ext cx="10515600" cy="1325563"/>
          </a:xfrm>
        </p:spPr>
        <p:txBody>
          <a:bodyPr/>
          <a:lstStyle/>
          <a:p>
            <a:r>
              <a:rPr lang="en-US" dirty="0">
                <a:solidFill>
                  <a:srgbClr val="00F4EE"/>
                </a:solidFill>
              </a:rPr>
              <a:t>Questions? Comments?</a:t>
            </a:r>
          </a:p>
        </p:txBody>
      </p:sp>
      <p:sp>
        <p:nvSpPr>
          <p:cNvPr id="5" name="Content Placeholder 4"/>
          <p:cNvSpPr>
            <a:spLocks noGrp="1"/>
          </p:cNvSpPr>
          <p:nvPr>
            <p:ph idx="1"/>
          </p:nvPr>
        </p:nvSpPr>
        <p:spPr>
          <a:xfrm>
            <a:off x="838200" y="2370137"/>
            <a:ext cx="10515600" cy="3707278"/>
          </a:xfrm>
        </p:spPr>
        <p:txBody>
          <a:bodyPr>
            <a:normAutofit lnSpcReduction="10000"/>
          </a:bodyPr>
          <a:lstStyle/>
          <a:p>
            <a:pPr marL="0" indent="0" algn="ctr">
              <a:buNone/>
            </a:pPr>
            <a:r>
              <a:rPr lang="en-US" sz="4000" dirty="0"/>
              <a:t>Contact Dana Taylor at </a:t>
            </a:r>
            <a:r>
              <a:rPr lang="en-US" sz="4000" dirty="0">
                <a:solidFill>
                  <a:srgbClr val="CCFF33"/>
                </a:solidFill>
              </a:rPr>
              <a:t>dtaylor@cscsisters.org</a:t>
            </a:r>
          </a:p>
          <a:p>
            <a:pPr marL="0" indent="0" algn="ctr">
              <a:buNone/>
            </a:pPr>
            <a:endParaRPr lang="en-US" sz="4000" dirty="0">
              <a:solidFill>
                <a:srgbClr val="CCFF33"/>
              </a:solidFill>
            </a:endParaRPr>
          </a:p>
          <a:p>
            <a:pPr marL="0" indent="0">
              <a:buNone/>
            </a:pPr>
            <a:r>
              <a:rPr lang="en-US" sz="4800" dirty="0"/>
              <a:t>Let us close here, with the words of Pope Francis …</a:t>
            </a:r>
          </a:p>
          <a:p>
            <a:pPr marL="0" indent="0">
              <a:buNone/>
            </a:pPr>
            <a:r>
              <a:rPr lang="en-US" sz="3600" dirty="0"/>
              <a:t> </a:t>
            </a:r>
          </a:p>
        </p:txBody>
      </p:sp>
    </p:spTree>
    <p:extLst>
      <p:ext uri="{BB962C8B-B14F-4D97-AF65-F5344CB8AC3E}">
        <p14:creationId xmlns:p14="http://schemas.microsoft.com/office/powerpoint/2010/main" val="440420944"/>
      </p:ext>
    </p:extLst>
  </p:cSld>
  <p:clrMapOvr>
    <a:masterClrMapping/>
  </p:clrMapOvr>
  <mc:AlternateContent xmlns:mc="http://schemas.openxmlformats.org/markup-compatibility/2006" xmlns:p14="http://schemas.microsoft.com/office/powerpoint/2010/main">
    <mc:Choice Requires="p14">
      <p:transition spd="slow" p14:dur="2000" advTm="17300"/>
    </mc:Choice>
    <mc:Fallback xmlns="">
      <p:transition spd="slow" advTm="173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ccmagazine.com.ar/wp-content/uploads/2015/06/Laudato-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836" y="4067292"/>
            <a:ext cx="4461164" cy="279070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838200" y="783771"/>
            <a:ext cx="10515600" cy="5393192"/>
          </a:xfrm>
        </p:spPr>
        <p:txBody>
          <a:bodyPr>
            <a:normAutofit/>
          </a:bodyPr>
          <a:lstStyle/>
          <a:p>
            <a:pPr marL="0" indent="0">
              <a:spcBef>
                <a:spcPts val="1200"/>
              </a:spcBef>
              <a:buNone/>
            </a:pPr>
            <a:r>
              <a:rPr lang="en-US" sz="3600" dirty="0"/>
              <a:t>May our struggles and our concern for this planet never take away the joy of our hope.</a:t>
            </a:r>
          </a:p>
          <a:p>
            <a:pPr marL="0" indent="0">
              <a:spcBef>
                <a:spcPts val="1200"/>
              </a:spcBef>
              <a:buNone/>
            </a:pPr>
            <a:r>
              <a:rPr lang="en-US" sz="3600" dirty="0"/>
              <a:t>God, who calls us … to give him our all, offers us the light and the strength needed to continue on our way … </a:t>
            </a:r>
          </a:p>
          <a:p>
            <a:pPr marL="0" indent="0">
              <a:spcBef>
                <a:spcPts val="1200"/>
              </a:spcBef>
              <a:buNone/>
            </a:pPr>
            <a:r>
              <a:rPr lang="en-US" sz="3600" dirty="0"/>
              <a:t>and his love constantly impels </a:t>
            </a:r>
          </a:p>
          <a:p>
            <a:pPr marL="0" indent="0">
              <a:spcBef>
                <a:spcPts val="1200"/>
              </a:spcBef>
              <a:buNone/>
            </a:pPr>
            <a:r>
              <a:rPr lang="en-US" sz="3600" dirty="0"/>
              <a:t>us to find new ways forward. </a:t>
            </a:r>
          </a:p>
          <a:p>
            <a:pPr marL="0" indent="0">
              <a:spcBef>
                <a:spcPts val="1200"/>
              </a:spcBef>
              <a:buNone/>
            </a:pPr>
            <a:r>
              <a:rPr lang="en-US" sz="3600" dirty="0"/>
              <a:t>Praise be to him!</a:t>
            </a:r>
          </a:p>
          <a:p>
            <a:pPr marL="0" indent="0">
              <a:spcBef>
                <a:spcPts val="1200"/>
              </a:spcBef>
              <a:buNone/>
            </a:pPr>
            <a:r>
              <a:rPr lang="en-US" sz="3600" i="1" dirty="0">
                <a:solidFill>
                  <a:srgbClr val="CCFF33"/>
                </a:solidFill>
              </a:rPr>
              <a:t>		Laudato </a:t>
            </a:r>
            <a:r>
              <a:rPr lang="en-US" sz="3600" dirty="0">
                <a:solidFill>
                  <a:srgbClr val="CCFF33"/>
                </a:solidFill>
              </a:rPr>
              <a:t>Si’(244-245)</a:t>
            </a:r>
            <a:r>
              <a:rPr lang="en-US" sz="3600" i="1" dirty="0">
                <a:solidFill>
                  <a:srgbClr val="CCFF33"/>
                </a:solidFill>
              </a:rPr>
              <a:t> </a:t>
            </a:r>
          </a:p>
        </p:txBody>
      </p:sp>
      <p:sp>
        <p:nvSpPr>
          <p:cNvPr id="2" name="Slide Number Placeholder 1"/>
          <p:cNvSpPr>
            <a:spLocks noGrp="1"/>
          </p:cNvSpPr>
          <p:nvPr>
            <p:ph type="sldNum" sz="quarter" idx="4294967295"/>
          </p:nvPr>
        </p:nvSpPr>
        <p:spPr>
          <a:xfrm>
            <a:off x="8610600" y="6356350"/>
            <a:ext cx="2743200" cy="365125"/>
          </a:xfrm>
        </p:spPr>
        <p:txBody>
          <a:bodyPr/>
          <a:lstStyle/>
          <a:p>
            <a:fld id="{3996DCEF-B125-40B8-A055-8ECFEAD49197}" type="slidenum">
              <a:rPr lang="en-US" smtClean="0"/>
              <a:t>22</a:t>
            </a:fld>
            <a:endParaRPr lang="en-US"/>
          </a:p>
        </p:txBody>
      </p:sp>
    </p:spTree>
    <p:extLst>
      <p:ext uri="{BB962C8B-B14F-4D97-AF65-F5344CB8AC3E}">
        <p14:creationId xmlns:p14="http://schemas.microsoft.com/office/powerpoint/2010/main" val="1674699408"/>
      </p:ext>
    </p:extLst>
  </p:cSld>
  <p:clrMapOvr>
    <a:masterClrMapping/>
  </p:clrMapOvr>
  <mc:AlternateContent xmlns:mc="http://schemas.openxmlformats.org/markup-compatibility/2006" xmlns:p14="http://schemas.microsoft.com/office/powerpoint/2010/main">
    <mc:Choice Requires="p14">
      <p:transition spd="slow" p14:dur="2000" advTm="25984"/>
    </mc:Choice>
    <mc:Fallback xmlns="">
      <p:transition spd="slow" advTm="2598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t>
            </a:r>
            <a:r>
              <a:rPr lang="en-US" i="1" dirty="0">
                <a:solidFill>
                  <a:srgbClr val="CCFF33"/>
                </a:solidFill>
              </a:rPr>
              <a:t>Laudato Si’</a:t>
            </a:r>
            <a:endParaRPr lang="en-US" i="1" dirty="0"/>
          </a:p>
        </p:txBody>
      </p:sp>
      <p:sp>
        <p:nvSpPr>
          <p:cNvPr id="3" name="Content Placeholder 2"/>
          <p:cNvSpPr>
            <a:spLocks noGrp="1"/>
          </p:cNvSpPr>
          <p:nvPr>
            <p:ph idx="1"/>
          </p:nvPr>
        </p:nvSpPr>
        <p:spPr>
          <a:xfrm>
            <a:off x="838200" y="1825624"/>
            <a:ext cx="10651836" cy="4362739"/>
          </a:xfrm>
        </p:spPr>
        <p:txBody>
          <a:bodyPr>
            <a:noAutofit/>
          </a:bodyPr>
          <a:lstStyle/>
          <a:p>
            <a:pPr marL="0" indent="0">
              <a:spcBef>
                <a:spcPts val="0"/>
              </a:spcBef>
              <a:buNone/>
            </a:pPr>
            <a:r>
              <a:rPr lang="en-US" sz="3600" dirty="0"/>
              <a:t>The human environment and the natural environment deteriorate together; </a:t>
            </a:r>
          </a:p>
          <a:p>
            <a:pPr marL="0" indent="0">
              <a:spcBef>
                <a:spcPts val="0"/>
              </a:spcBef>
              <a:buNone/>
            </a:pPr>
            <a:r>
              <a:rPr lang="en-US" sz="3600" dirty="0"/>
              <a:t>we cannot adequately combat </a:t>
            </a:r>
          </a:p>
          <a:p>
            <a:pPr marL="0" indent="0">
              <a:spcBef>
                <a:spcPts val="0"/>
              </a:spcBef>
              <a:buNone/>
            </a:pPr>
            <a:r>
              <a:rPr lang="en-US" sz="3600" dirty="0">
                <a:solidFill>
                  <a:srgbClr val="00FFFF"/>
                </a:solidFill>
              </a:rPr>
              <a:t>environmental degradation</a:t>
            </a:r>
            <a:r>
              <a:rPr lang="en-US" sz="3600" dirty="0"/>
              <a:t> </a:t>
            </a:r>
          </a:p>
          <a:p>
            <a:pPr marL="0" indent="0">
              <a:spcBef>
                <a:spcPts val="0"/>
              </a:spcBef>
              <a:buNone/>
            </a:pPr>
            <a:r>
              <a:rPr lang="en-US" sz="3600" dirty="0"/>
              <a:t>unless we attend </a:t>
            </a:r>
          </a:p>
          <a:p>
            <a:pPr marL="0" indent="0">
              <a:spcBef>
                <a:spcPts val="0"/>
              </a:spcBef>
              <a:buNone/>
            </a:pPr>
            <a:r>
              <a:rPr lang="en-US" sz="3600" dirty="0"/>
              <a:t>to causes related to </a:t>
            </a:r>
          </a:p>
          <a:p>
            <a:pPr marL="0" indent="0">
              <a:spcBef>
                <a:spcPts val="0"/>
              </a:spcBef>
              <a:buNone/>
            </a:pPr>
            <a:r>
              <a:rPr lang="en-US" sz="3600" dirty="0">
                <a:solidFill>
                  <a:srgbClr val="00FFFF"/>
                </a:solidFill>
              </a:rPr>
              <a:t>human and </a:t>
            </a:r>
          </a:p>
          <a:p>
            <a:pPr marL="0" indent="0">
              <a:spcBef>
                <a:spcPts val="0"/>
              </a:spcBef>
              <a:buNone/>
            </a:pPr>
            <a:r>
              <a:rPr lang="en-US" sz="3600" dirty="0">
                <a:solidFill>
                  <a:srgbClr val="00FFFF"/>
                </a:solidFill>
              </a:rPr>
              <a:t>social degradation</a:t>
            </a:r>
            <a:r>
              <a:rPr lang="en-US" sz="3600" dirty="0"/>
              <a:t>. (48)</a:t>
            </a:r>
          </a:p>
          <a:p>
            <a:pPr marL="0" indent="0">
              <a:spcBef>
                <a:spcPts val="0"/>
              </a:spcBef>
              <a:buNone/>
            </a:pPr>
            <a:endParaRPr lang="en-US" sz="3600" dirty="0"/>
          </a:p>
        </p:txBody>
      </p:sp>
      <p:pic>
        <p:nvPicPr>
          <p:cNvPr id="5" name="Picture 4" descr="http://www.accmagazine.com.ar/wp-content/uploads/2015/06/Laudato-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254" y="3784178"/>
            <a:ext cx="4913745" cy="307382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610600" y="6356350"/>
            <a:ext cx="2743200" cy="365125"/>
          </a:xfrm>
        </p:spPr>
        <p:txBody>
          <a:bodyPr/>
          <a:lstStyle/>
          <a:p>
            <a:fld id="{3996DCEF-B125-40B8-A055-8ECFEAD49197}" type="slidenum">
              <a:rPr lang="en-US" smtClean="0"/>
              <a:t>3</a:t>
            </a:fld>
            <a:endParaRPr lang="en-US"/>
          </a:p>
        </p:txBody>
      </p:sp>
    </p:spTree>
    <p:extLst>
      <p:ext uri="{BB962C8B-B14F-4D97-AF65-F5344CB8AC3E}">
        <p14:creationId xmlns:p14="http://schemas.microsoft.com/office/powerpoint/2010/main" val="377409349"/>
      </p:ext>
    </p:extLst>
  </p:cSld>
  <p:clrMapOvr>
    <a:masterClrMapping/>
  </p:clrMapOvr>
  <mc:AlternateContent xmlns:mc="http://schemas.openxmlformats.org/markup-compatibility/2006" xmlns:p14="http://schemas.microsoft.com/office/powerpoint/2010/main">
    <mc:Choice Requires="p14">
      <p:transition spd="slow" p14:dur="2000" advTm="71086"/>
    </mc:Choice>
    <mc:Fallback xmlns="">
      <p:transition spd="slow" advTm="7108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t>
            </a:r>
            <a:r>
              <a:rPr lang="en-US" i="1" dirty="0">
                <a:solidFill>
                  <a:srgbClr val="CCFF33"/>
                </a:solidFill>
              </a:rPr>
              <a:t>Laudato Si’</a:t>
            </a:r>
            <a:endParaRPr lang="en-US" i="1" dirty="0"/>
          </a:p>
        </p:txBody>
      </p:sp>
      <p:sp>
        <p:nvSpPr>
          <p:cNvPr id="3" name="Content Placeholder 2"/>
          <p:cNvSpPr>
            <a:spLocks noGrp="1"/>
          </p:cNvSpPr>
          <p:nvPr>
            <p:ph idx="1"/>
          </p:nvPr>
        </p:nvSpPr>
        <p:spPr>
          <a:xfrm>
            <a:off x="838200" y="1825624"/>
            <a:ext cx="10651836" cy="4362739"/>
          </a:xfrm>
        </p:spPr>
        <p:txBody>
          <a:bodyPr>
            <a:noAutofit/>
          </a:bodyPr>
          <a:lstStyle/>
          <a:p>
            <a:pPr marL="0" indent="0">
              <a:spcAft>
                <a:spcPts val="1200"/>
              </a:spcAft>
              <a:buNone/>
            </a:pPr>
            <a:r>
              <a:rPr lang="en-US" sz="3600" dirty="0"/>
              <a:t>The climate is a </a:t>
            </a:r>
            <a:r>
              <a:rPr lang="en-US" sz="3600" dirty="0">
                <a:solidFill>
                  <a:srgbClr val="00FFFF"/>
                </a:solidFill>
              </a:rPr>
              <a:t>common good</a:t>
            </a:r>
            <a:r>
              <a:rPr lang="en-US" sz="3600" dirty="0"/>
              <a:t>, belonging to all and meant for all. … a complex system linked to many of the essential conditions for human life. (23)</a:t>
            </a:r>
          </a:p>
        </p:txBody>
      </p:sp>
      <p:pic>
        <p:nvPicPr>
          <p:cNvPr id="5" name="Picture 4" descr="http://www.accmagazine.com.ar/wp-content/uploads/2015/06/Laudato-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254" y="3784178"/>
            <a:ext cx="4913745" cy="307382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294967295"/>
          </p:nvPr>
        </p:nvSpPr>
        <p:spPr>
          <a:xfrm>
            <a:off x="8610600" y="6356350"/>
            <a:ext cx="2743200" cy="365125"/>
          </a:xfrm>
        </p:spPr>
        <p:txBody>
          <a:bodyPr/>
          <a:lstStyle/>
          <a:p>
            <a:fld id="{3996DCEF-B125-40B8-A055-8ECFEAD49197}" type="slidenum">
              <a:rPr lang="en-US" smtClean="0"/>
              <a:t>4</a:t>
            </a:fld>
            <a:endParaRPr lang="en-US"/>
          </a:p>
        </p:txBody>
      </p:sp>
    </p:spTree>
    <p:extLst>
      <p:ext uri="{BB962C8B-B14F-4D97-AF65-F5344CB8AC3E}">
        <p14:creationId xmlns:p14="http://schemas.microsoft.com/office/powerpoint/2010/main" val="3841782666"/>
      </p:ext>
    </p:extLst>
  </p:cSld>
  <p:clrMapOvr>
    <a:masterClrMapping/>
  </p:clrMapOvr>
  <mc:AlternateContent xmlns:mc="http://schemas.openxmlformats.org/markup-compatibility/2006" xmlns:p14="http://schemas.microsoft.com/office/powerpoint/2010/main">
    <mc:Choice Requires="p14">
      <p:transition spd="slow" p14:dur="2000" advTm="17791"/>
    </mc:Choice>
    <mc:Fallback xmlns="">
      <p:transition spd="slow" advTm="177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t>
            </a:r>
            <a:r>
              <a:rPr lang="en-US" i="1" dirty="0">
                <a:solidFill>
                  <a:srgbClr val="CCFF33"/>
                </a:solidFill>
              </a:rPr>
              <a:t>Laudato Si’</a:t>
            </a:r>
            <a:endParaRPr lang="en-US" i="1" dirty="0"/>
          </a:p>
        </p:txBody>
      </p:sp>
      <p:sp>
        <p:nvSpPr>
          <p:cNvPr id="3" name="Content Placeholder 2"/>
          <p:cNvSpPr>
            <a:spLocks noGrp="1"/>
          </p:cNvSpPr>
          <p:nvPr>
            <p:ph idx="1"/>
          </p:nvPr>
        </p:nvSpPr>
        <p:spPr>
          <a:xfrm>
            <a:off x="838200" y="1825624"/>
            <a:ext cx="10651836" cy="4362739"/>
          </a:xfrm>
        </p:spPr>
        <p:txBody>
          <a:bodyPr>
            <a:noAutofit/>
          </a:bodyPr>
          <a:lstStyle/>
          <a:p>
            <a:pPr marL="0" indent="0">
              <a:buNone/>
            </a:pPr>
            <a:r>
              <a:rPr lang="en-US" sz="3600" dirty="0"/>
              <a:t>Climate change is a </a:t>
            </a:r>
            <a:r>
              <a:rPr lang="en-US" sz="3600" dirty="0">
                <a:solidFill>
                  <a:srgbClr val="00FFFF"/>
                </a:solidFill>
              </a:rPr>
              <a:t>global problem </a:t>
            </a:r>
            <a:r>
              <a:rPr lang="en-US" sz="3600" dirty="0"/>
              <a:t>with grave implications: environmental, social, </a:t>
            </a:r>
          </a:p>
          <a:p>
            <a:pPr marL="0" indent="0">
              <a:buNone/>
            </a:pPr>
            <a:r>
              <a:rPr lang="en-US" sz="3600" dirty="0"/>
              <a:t>economic, political and for the distribution of </a:t>
            </a:r>
          </a:p>
          <a:p>
            <a:pPr marL="0" indent="0">
              <a:buNone/>
            </a:pPr>
            <a:r>
              <a:rPr lang="en-US" sz="3600" dirty="0"/>
              <a:t>goods. It represents one </a:t>
            </a:r>
          </a:p>
          <a:p>
            <a:pPr marL="0" indent="0">
              <a:buNone/>
            </a:pPr>
            <a:r>
              <a:rPr lang="en-US" sz="3600" dirty="0"/>
              <a:t>of the principal  </a:t>
            </a:r>
          </a:p>
          <a:p>
            <a:pPr marL="0" indent="0">
              <a:buNone/>
            </a:pPr>
            <a:r>
              <a:rPr lang="en-US" sz="3600" dirty="0"/>
              <a:t>challenges facing </a:t>
            </a:r>
          </a:p>
          <a:p>
            <a:pPr marL="0" indent="0">
              <a:buNone/>
            </a:pPr>
            <a:r>
              <a:rPr lang="en-US" sz="3600" dirty="0"/>
              <a:t>humanity in our day. (25)</a:t>
            </a:r>
          </a:p>
        </p:txBody>
      </p:sp>
      <p:pic>
        <p:nvPicPr>
          <p:cNvPr id="4" name="Picture 3" descr="http://www.accmagazine.com.ar/wp-content/uploads/2015/06/Laudato-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254" y="3784178"/>
            <a:ext cx="4913745" cy="307382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8610600" y="6356350"/>
            <a:ext cx="2743200" cy="365125"/>
          </a:xfrm>
        </p:spPr>
        <p:txBody>
          <a:bodyPr/>
          <a:lstStyle/>
          <a:p>
            <a:fld id="{3996DCEF-B125-40B8-A055-8ECFEAD49197}" type="slidenum">
              <a:rPr lang="en-US" smtClean="0"/>
              <a:t>5</a:t>
            </a:fld>
            <a:endParaRPr lang="en-US"/>
          </a:p>
        </p:txBody>
      </p:sp>
    </p:spTree>
    <p:extLst>
      <p:ext uri="{BB962C8B-B14F-4D97-AF65-F5344CB8AC3E}">
        <p14:creationId xmlns:p14="http://schemas.microsoft.com/office/powerpoint/2010/main" val="1119261713"/>
      </p:ext>
    </p:extLst>
  </p:cSld>
  <p:clrMapOvr>
    <a:masterClrMapping/>
  </p:clrMapOvr>
  <mc:AlternateContent xmlns:mc="http://schemas.openxmlformats.org/markup-compatibility/2006" xmlns:p14="http://schemas.microsoft.com/office/powerpoint/2010/main">
    <mc:Choice Requires="p14">
      <p:transition spd="slow" p14:dur="2000" advTm="51052"/>
    </mc:Choice>
    <mc:Fallback xmlns="">
      <p:transition spd="slow" advTm="510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4EE"/>
                </a:solidFill>
              </a:rPr>
              <a:t>Environmental Degradation</a:t>
            </a:r>
          </a:p>
        </p:txBody>
      </p:sp>
      <p:sp>
        <p:nvSpPr>
          <p:cNvPr id="3" name="Content Placeholder 2"/>
          <p:cNvSpPr>
            <a:spLocks noGrp="1"/>
          </p:cNvSpPr>
          <p:nvPr>
            <p:ph idx="1"/>
          </p:nvPr>
        </p:nvSpPr>
        <p:spPr/>
        <p:txBody>
          <a:bodyPr>
            <a:normAutofit/>
          </a:bodyPr>
          <a:lstStyle/>
          <a:p>
            <a:pPr marL="0" indent="0">
              <a:buNone/>
            </a:pPr>
            <a:r>
              <a:rPr lang="en-US" sz="4000" dirty="0"/>
              <a:t>The congregation </a:t>
            </a:r>
            <a:r>
              <a:rPr lang="en-US" sz="4000" b="1" dirty="0"/>
              <a:t>opposes</a:t>
            </a:r>
          </a:p>
          <a:p>
            <a:pPr marL="0" indent="0">
              <a:buNone/>
            </a:pPr>
            <a:r>
              <a:rPr lang="en-US" sz="4000" dirty="0"/>
              <a:t>“actions and policies that legitimate…[d]</a:t>
            </a:r>
            <a:r>
              <a:rPr lang="en-US" sz="4000" dirty="0" err="1"/>
              <a:t>egradation</a:t>
            </a:r>
            <a:r>
              <a:rPr lang="en-US" sz="4000" dirty="0"/>
              <a:t> and destruction of natural resources and ecosystems.”</a:t>
            </a:r>
          </a:p>
          <a:p>
            <a:pPr marL="0" indent="0" algn="r">
              <a:buNone/>
            </a:pPr>
            <a:r>
              <a:rPr lang="en-US" sz="3200" dirty="0">
                <a:solidFill>
                  <a:srgbClr val="CCFF33"/>
                </a:solidFill>
              </a:rPr>
              <a:t>Corporate Stand on Nonviolence (2006)</a:t>
            </a:r>
          </a:p>
          <a:p>
            <a:endParaRPr lang="en-US" sz="4000" dirty="0"/>
          </a:p>
          <a:p>
            <a:pPr marL="0" indent="0">
              <a:buNone/>
            </a:pPr>
            <a:endParaRPr lang="en-US" sz="4000" dirty="0">
              <a:solidFill>
                <a:srgbClr val="CCFF33"/>
              </a:solidFill>
            </a:endParaRPr>
          </a:p>
          <a:p>
            <a:pPr marL="0" indent="0">
              <a:buNone/>
            </a:pPr>
            <a:endParaRPr lang="en-US" sz="4000" dirty="0"/>
          </a:p>
        </p:txBody>
      </p:sp>
    </p:spTree>
    <p:extLst>
      <p:ext uri="{BB962C8B-B14F-4D97-AF65-F5344CB8AC3E}">
        <p14:creationId xmlns:p14="http://schemas.microsoft.com/office/powerpoint/2010/main" val="3490420392"/>
      </p:ext>
    </p:extLst>
  </p:cSld>
  <p:clrMapOvr>
    <a:masterClrMapping/>
  </p:clrMapOvr>
  <mc:AlternateContent xmlns:mc="http://schemas.openxmlformats.org/markup-compatibility/2006" xmlns:p14="http://schemas.microsoft.com/office/powerpoint/2010/main">
    <mc:Choice Requires="p14">
      <p:transition spd="slow" p14:dur="2000" advTm="41234"/>
    </mc:Choice>
    <mc:Fallback xmlns="">
      <p:transition spd="slow" advTm="412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4EE"/>
                </a:solidFill>
              </a:rPr>
              <a:t>Environmental Degradation</a:t>
            </a:r>
          </a:p>
        </p:txBody>
      </p:sp>
      <p:sp>
        <p:nvSpPr>
          <p:cNvPr id="3" name="Content Placeholder 2"/>
          <p:cNvSpPr>
            <a:spLocks noGrp="1"/>
          </p:cNvSpPr>
          <p:nvPr>
            <p:ph idx="1"/>
          </p:nvPr>
        </p:nvSpPr>
        <p:spPr/>
        <p:txBody>
          <a:bodyPr>
            <a:normAutofit lnSpcReduction="10000"/>
          </a:bodyPr>
          <a:lstStyle/>
          <a:p>
            <a:pPr marL="0" indent="0">
              <a:buNone/>
            </a:pPr>
            <a:r>
              <a:rPr lang="en-US" sz="3800" dirty="0"/>
              <a:t>Identifies </a:t>
            </a:r>
            <a:r>
              <a:rPr lang="en-US" sz="3800" b="1" dirty="0"/>
              <a:t>links between “economic practices</a:t>
            </a:r>
            <a:r>
              <a:rPr lang="en-US" sz="3800" dirty="0"/>
              <a:t> that create conditions that increase human vulnerability and enable human trafficking to flourish…[and] </a:t>
            </a:r>
            <a:r>
              <a:rPr lang="en-US" sz="3800" b="1" dirty="0"/>
              <a:t>destruction of the environment </a:t>
            </a:r>
            <a:r>
              <a:rPr lang="en-US" sz="3800" dirty="0"/>
              <a:t>which destroys sources of income and contributes to forced migration</a:t>
            </a:r>
            <a:r>
              <a:rPr lang="en-US" sz="3800" b="1" dirty="0"/>
              <a:t>”</a:t>
            </a:r>
          </a:p>
          <a:p>
            <a:pPr marL="0" indent="0" algn="r">
              <a:buNone/>
            </a:pPr>
            <a:r>
              <a:rPr lang="en-US" sz="4000" dirty="0"/>
              <a:t> </a:t>
            </a:r>
            <a:r>
              <a:rPr lang="en-US" sz="3200" dirty="0">
                <a:solidFill>
                  <a:srgbClr val="CCFF33"/>
                </a:solidFill>
              </a:rPr>
              <a:t>Corporate Stand Against Human Trafficking (2013)</a:t>
            </a:r>
          </a:p>
          <a:p>
            <a:endParaRPr lang="en-US" sz="4000" dirty="0"/>
          </a:p>
          <a:p>
            <a:pPr marL="0" indent="0">
              <a:buNone/>
            </a:pPr>
            <a:endParaRPr lang="en-US" sz="4000" dirty="0">
              <a:solidFill>
                <a:srgbClr val="CCFF33"/>
              </a:solidFill>
            </a:endParaRPr>
          </a:p>
          <a:p>
            <a:pPr marL="0" indent="0">
              <a:buNone/>
            </a:pPr>
            <a:endParaRPr lang="en-US" sz="4000" dirty="0"/>
          </a:p>
        </p:txBody>
      </p:sp>
    </p:spTree>
    <p:extLst>
      <p:ext uri="{BB962C8B-B14F-4D97-AF65-F5344CB8AC3E}">
        <p14:creationId xmlns:p14="http://schemas.microsoft.com/office/powerpoint/2010/main" val="2914878844"/>
      </p:ext>
    </p:extLst>
  </p:cSld>
  <p:clrMapOvr>
    <a:masterClrMapping/>
  </p:clrMapOvr>
  <mc:AlternateContent xmlns:mc="http://schemas.openxmlformats.org/markup-compatibility/2006" xmlns:p14="http://schemas.microsoft.com/office/powerpoint/2010/main">
    <mc:Choice Requires="p14">
      <p:transition spd="slow" p14:dur="2000" advTm="38003"/>
    </mc:Choice>
    <mc:Fallback xmlns="">
      <p:transition spd="slow" advTm="380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325"/>
            <a:ext cx="10515600" cy="1325563"/>
          </a:xfrm>
        </p:spPr>
        <p:txBody>
          <a:bodyPr/>
          <a:lstStyle/>
          <a:p>
            <a:r>
              <a:rPr lang="en-US" dirty="0">
                <a:solidFill>
                  <a:srgbClr val="00F4EE"/>
                </a:solidFill>
              </a:rPr>
              <a:t>Family of Holy Cross Statement on Climate Change (2009)</a:t>
            </a:r>
          </a:p>
        </p:txBody>
      </p:sp>
      <p:sp>
        <p:nvSpPr>
          <p:cNvPr id="3" name="Content Placeholder 2"/>
          <p:cNvSpPr>
            <a:spLocks noGrp="1"/>
          </p:cNvSpPr>
          <p:nvPr>
            <p:ph idx="1"/>
          </p:nvPr>
        </p:nvSpPr>
        <p:spPr>
          <a:xfrm>
            <a:off x="838200" y="2155825"/>
            <a:ext cx="10515600" cy="4351338"/>
          </a:xfrm>
        </p:spPr>
        <p:txBody>
          <a:bodyPr>
            <a:normAutofit/>
          </a:bodyPr>
          <a:lstStyle/>
          <a:p>
            <a:pPr marL="0" indent="0">
              <a:buNone/>
            </a:pPr>
            <a:r>
              <a:rPr lang="en-US" sz="4000" dirty="0"/>
              <a:t>Reduce energy consumption, </a:t>
            </a:r>
          </a:p>
          <a:p>
            <a:pPr marL="0" indent="0">
              <a:buNone/>
            </a:pPr>
            <a:r>
              <a:rPr lang="en-US" sz="4000" dirty="0"/>
              <a:t>increase efficiency, and </a:t>
            </a:r>
          </a:p>
          <a:p>
            <a:pPr marL="0" indent="0">
              <a:buNone/>
            </a:pPr>
            <a:r>
              <a:rPr lang="en-US" sz="4000" dirty="0"/>
              <a:t>employ renewable technologies to achieve carbon neutrality in our congregations by 2050.</a:t>
            </a:r>
            <a:endParaRPr lang="en-US" sz="4000" dirty="0">
              <a:solidFill>
                <a:srgbClr val="CCFF33"/>
              </a:solidFill>
            </a:endParaRPr>
          </a:p>
          <a:p>
            <a:pPr marL="0" indent="0">
              <a:buNone/>
            </a:pPr>
            <a:endParaRPr lang="en-US" sz="4000" dirty="0"/>
          </a:p>
        </p:txBody>
      </p:sp>
    </p:spTree>
    <p:extLst>
      <p:ext uri="{BB962C8B-B14F-4D97-AF65-F5344CB8AC3E}">
        <p14:creationId xmlns:p14="http://schemas.microsoft.com/office/powerpoint/2010/main" val="1885123597"/>
      </p:ext>
    </p:extLst>
  </p:cSld>
  <p:clrMapOvr>
    <a:masterClrMapping/>
  </p:clrMapOvr>
  <mc:AlternateContent xmlns:mc="http://schemas.openxmlformats.org/markup-compatibility/2006" xmlns:p14="http://schemas.microsoft.com/office/powerpoint/2010/main">
    <mc:Choice Requires="p14">
      <p:transition spd="slow" p14:dur="2000" advTm="25072"/>
    </mc:Choice>
    <mc:Fallback xmlns="">
      <p:transition spd="slow" advTm="2507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8025"/>
            <a:ext cx="10515600" cy="1325563"/>
          </a:xfrm>
        </p:spPr>
        <p:txBody>
          <a:bodyPr/>
          <a:lstStyle/>
          <a:p>
            <a:r>
              <a:rPr lang="en-US" dirty="0">
                <a:solidFill>
                  <a:srgbClr val="00F4EE"/>
                </a:solidFill>
              </a:rPr>
              <a:t>Family of Holy Cross Statement on Climate Change (2009)</a:t>
            </a:r>
          </a:p>
        </p:txBody>
      </p:sp>
      <p:sp>
        <p:nvSpPr>
          <p:cNvPr id="3" name="Content Placeholder 2"/>
          <p:cNvSpPr>
            <a:spLocks noGrp="1"/>
          </p:cNvSpPr>
          <p:nvPr>
            <p:ph idx="1"/>
          </p:nvPr>
        </p:nvSpPr>
        <p:spPr>
          <a:xfrm>
            <a:off x="838200" y="2168525"/>
            <a:ext cx="10515600" cy="4351338"/>
          </a:xfrm>
        </p:spPr>
        <p:txBody>
          <a:bodyPr>
            <a:normAutofit/>
          </a:bodyPr>
          <a:lstStyle/>
          <a:p>
            <a:pPr marL="0" indent="0">
              <a:buNone/>
            </a:pPr>
            <a:r>
              <a:rPr lang="en-US" sz="4000" dirty="0"/>
              <a:t>Ecological sustainability is integral to our congregational planning, decision-making, and practices.</a:t>
            </a:r>
          </a:p>
          <a:p>
            <a:pPr marL="0" indent="0">
              <a:buNone/>
            </a:pPr>
            <a:endParaRPr lang="en-US" sz="4000" dirty="0">
              <a:solidFill>
                <a:srgbClr val="CCFF33"/>
              </a:solidFill>
            </a:endParaRPr>
          </a:p>
          <a:p>
            <a:pPr marL="0" indent="0">
              <a:buNone/>
            </a:pPr>
            <a:endParaRPr lang="en-US" sz="4000" dirty="0"/>
          </a:p>
        </p:txBody>
      </p:sp>
    </p:spTree>
    <p:extLst>
      <p:ext uri="{BB962C8B-B14F-4D97-AF65-F5344CB8AC3E}">
        <p14:creationId xmlns:p14="http://schemas.microsoft.com/office/powerpoint/2010/main" val="2252413723"/>
      </p:ext>
    </p:extLst>
  </p:cSld>
  <p:clrMapOvr>
    <a:masterClrMapping/>
  </p:clrMapOvr>
  <mc:AlternateContent xmlns:mc="http://schemas.openxmlformats.org/markup-compatibility/2006" xmlns:p14="http://schemas.microsoft.com/office/powerpoint/2010/main">
    <mc:Choice Requires="p14">
      <p:transition spd="slow" p14:dur="2000" advTm="11808"/>
    </mc:Choice>
    <mc:Fallback xmlns="">
      <p:transition spd="slow" advTm="11808"/>
    </mc:Fallback>
  </mc:AlternateContent>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D58C2E"/>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5078</TotalTime>
  <Words>2864</Words>
  <Application>Microsoft Office PowerPoint</Application>
  <PresentationFormat>Widescreen</PresentationFormat>
  <Paragraphs>203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Office Theme</vt:lpstr>
      <vt:lpstr>Carbon Footprint Reduction Fund (CFRF)</vt:lpstr>
      <vt:lpstr>We will cover:</vt:lpstr>
      <vt:lpstr>From Laudato Si’</vt:lpstr>
      <vt:lpstr>From Laudato Si’</vt:lpstr>
      <vt:lpstr>From Laudato Si’</vt:lpstr>
      <vt:lpstr>Environmental Degradation</vt:lpstr>
      <vt:lpstr>Environmental Degradation</vt:lpstr>
      <vt:lpstr>Family of Holy Cross Statement on Climate Change (2009)</vt:lpstr>
      <vt:lpstr>Family of Holy Cross Statement on Climate Change (2009)</vt:lpstr>
      <vt:lpstr>Carbon Footprint Reduction Fund (CFRF)</vt:lpstr>
      <vt:lpstr>Carbon Footprint Reduction Fund (CFRF)</vt:lpstr>
      <vt:lpstr>What kinds of projects do we fund?</vt:lpstr>
      <vt:lpstr>Carbon Footprint Reduction Fund (CFRF)</vt:lpstr>
      <vt:lpstr>Solar: School and convent, Bhadun</vt:lpstr>
      <vt:lpstr>Solar: School and convent, Bhadun</vt:lpstr>
      <vt:lpstr>Solar: School and convent, Bhadun</vt:lpstr>
      <vt:lpstr>Solar: School and convent, Bhadun</vt:lpstr>
      <vt:lpstr>Things to consider when applying</vt:lpstr>
      <vt:lpstr>Things to consider when applying</vt:lpstr>
      <vt:lpstr>CFRF, Integral Ecology, and Authentic Development</vt:lpstr>
      <vt:lpstr>Questions?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Integral ecology for authentic development:</dc:title>
  <dc:creator>Dana Taylor</dc:creator>
  <cp:lastModifiedBy>Dana Taylor</cp:lastModifiedBy>
  <cp:revision>99</cp:revision>
  <cp:lastPrinted>2017-09-14T20:39:07Z</cp:lastPrinted>
  <dcterms:created xsi:type="dcterms:W3CDTF">2016-09-15T14:02:10Z</dcterms:created>
  <dcterms:modified xsi:type="dcterms:W3CDTF">2018-11-13T19:14:12Z</dcterms:modified>
</cp:coreProperties>
</file>