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5">
  <p:sldMasterIdLst>
    <p:sldMasterId id="2147483648" r:id="rId1"/>
  </p:sldMasterIdLst>
  <p:notesMasterIdLst>
    <p:notesMasterId r:id="rId19"/>
  </p:notesMasterIdLst>
  <p:sldIdLst>
    <p:sldId id="272" r:id="rId2"/>
    <p:sldId id="256" r:id="rId3"/>
    <p:sldId id="258" r:id="rId4"/>
    <p:sldId id="257" r:id="rId5"/>
    <p:sldId id="261" r:id="rId6"/>
    <p:sldId id="259" r:id="rId7"/>
    <p:sldId id="260" r:id="rId8"/>
    <p:sldId id="263" r:id="rId9"/>
    <p:sldId id="264" r:id="rId10"/>
    <p:sldId id="262" r:id="rId11"/>
    <p:sldId id="273" r:id="rId12"/>
    <p:sldId id="274" r:id="rId13"/>
    <p:sldId id="265" r:id="rId14"/>
    <p:sldId id="276" r:id="rId15"/>
    <p:sldId id="277" r:id="rId16"/>
    <p:sldId id="275" r:id="rId17"/>
    <p:sldId id="278" r:id="rId18"/>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3" autoAdjust="0"/>
    <p:restoredTop sz="94629" autoAdjust="0"/>
  </p:normalViewPr>
  <p:slideViewPr>
    <p:cSldViewPr>
      <p:cViewPr varScale="1">
        <p:scale>
          <a:sx n="65" d="100"/>
          <a:sy n="65" d="100"/>
        </p:scale>
        <p:origin x="-1300"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2726111-2929-4AFA-9E5D-FF0904556DD3}" type="datetimeFigureOut">
              <a:rPr lang="de-DE" smtClean="0"/>
              <a:pPr/>
              <a:t>15.02.2019</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62C0ABA-5682-42D3-98CD-FDB97C8D1CDD}" type="slidenum">
              <a:rPr lang="de-DE" smtClean="0"/>
              <a:pPr/>
              <a:t>‹Nr.›</a:t>
            </a:fld>
            <a:endParaRPr lang="de-DE"/>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fld id="{18995C0E-BE0A-481A-974F-34A73FC7F23E}" type="datetime1">
              <a:rPr lang="de-DE" smtClean="0"/>
              <a:pPr/>
              <a:t>15.02.2019</a:t>
            </a:fld>
            <a:endParaRPr lang="de-DE"/>
          </a:p>
        </p:txBody>
      </p:sp>
      <p:sp>
        <p:nvSpPr>
          <p:cNvPr id="5" name="Fußzeilenplatzhalter 4"/>
          <p:cNvSpPr>
            <a:spLocks noGrp="1"/>
          </p:cNvSpPr>
          <p:nvPr>
            <p:ph type="ftr" sz="quarter" idx="11"/>
          </p:nvPr>
        </p:nvSpPr>
        <p:spPr/>
        <p:txBody>
          <a:bodyPr/>
          <a:lstStyle/>
          <a:p>
            <a:r>
              <a:rPr lang="de-DE" smtClean="0"/>
              <a:t>Season of Creation NAD Netzwerk Afrika Deutschland http://www.netzwerkafrika.de/seiten/index.html</a:t>
            </a:r>
            <a:endParaRPr lang="de-DE"/>
          </a:p>
        </p:txBody>
      </p:sp>
      <p:sp>
        <p:nvSpPr>
          <p:cNvPr id="6" name="Foliennummernplatzhalter 5"/>
          <p:cNvSpPr>
            <a:spLocks noGrp="1"/>
          </p:cNvSpPr>
          <p:nvPr>
            <p:ph type="sldNum" sz="quarter" idx="12"/>
          </p:nvPr>
        </p:nvSpPr>
        <p:spPr/>
        <p:txBody>
          <a:bodyPr/>
          <a:lstStyle/>
          <a:p>
            <a:fld id="{21027AB0-406A-484B-8034-6F4B96E762B9}" type="slidenum">
              <a:rPr lang="de-DE" smtClean="0"/>
              <a:pPr/>
              <a:t>‹Nr.›</a:t>
            </a:fld>
            <a:endParaRPr lang="de-DE"/>
          </a:p>
        </p:txBody>
      </p:sp>
    </p:spTree>
  </p:cSld>
  <p:clrMapOvr>
    <a:masterClrMapping/>
  </p:clrMapOvr>
  <p:transition spd="med" advClick="0" advTm="20000">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3E230394-FD45-4C88-A426-39FDD4D1CB02}" type="datetime1">
              <a:rPr lang="de-DE" smtClean="0"/>
              <a:pPr/>
              <a:t>15.02.2019</a:t>
            </a:fld>
            <a:endParaRPr lang="de-DE"/>
          </a:p>
        </p:txBody>
      </p:sp>
      <p:sp>
        <p:nvSpPr>
          <p:cNvPr id="5" name="Fußzeilenplatzhalter 4"/>
          <p:cNvSpPr>
            <a:spLocks noGrp="1"/>
          </p:cNvSpPr>
          <p:nvPr>
            <p:ph type="ftr" sz="quarter" idx="11"/>
          </p:nvPr>
        </p:nvSpPr>
        <p:spPr/>
        <p:txBody>
          <a:bodyPr/>
          <a:lstStyle/>
          <a:p>
            <a:r>
              <a:rPr lang="de-DE" smtClean="0"/>
              <a:t>Season of Creation NAD Netzwerk Afrika Deutschland http://www.netzwerkafrika.de/seiten/index.html</a:t>
            </a:r>
            <a:endParaRPr lang="de-DE"/>
          </a:p>
        </p:txBody>
      </p:sp>
      <p:sp>
        <p:nvSpPr>
          <p:cNvPr id="6" name="Foliennummernplatzhalter 5"/>
          <p:cNvSpPr>
            <a:spLocks noGrp="1"/>
          </p:cNvSpPr>
          <p:nvPr>
            <p:ph type="sldNum" sz="quarter" idx="12"/>
          </p:nvPr>
        </p:nvSpPr>
        <p:spPr/>
        <p:txBody>
          <a:bodyPr/>
          <a:lstStyle/>
          <a:p>
            <a:fld id="{21027AB0-406A-484B-8034-6F4B96E762B9}" type="slidenum">
              <a:rPr lang="de-DE" smtClean="0"/>
              <a:pPr/>
              <a:t>‹Nr.›</a:t>
            </a:fld>
            <a:endParaRPr lang="de-DE"/>
          </a:p>
        </p:txBody>
      </p:sp>
    </p:spTree>
  </p:cSld>
  <p:clrMapOvr>
    <a:masterClrMapping/>
  </p:clrMapOvr>
  <p:transition spd="med" advClick="0" advTm="20000">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9CF579C9-D6ED-44D5-8C35-1F26171B09B3}" type="datetime1">
              <a:rPr lang="de-DE" smtClean="0"/>
              <a:pPr/>
              <a:t>15.02.2019</a:t>
            </a:fld>
            <a:endParaRPr lang="de-DE"/>
          </a:p>
        </p:txBody>
      </p:sp>
      <p:sp>
        <p:nvSpPr>
          <p:cNvPr id="5" name="Fußzeilenplatzhalter 4"/>
          <p:cNvSpPr>
            <a:spLocks noGrp="1"/>
          </p:cNvSpPr>
          <p:nvPr>
            <p:ph type="ftr" sz="quarter" idx="11"/>
          </p:nvPr>
        </p:nvSpPr>
        <p:spPr/>
        <p:txBody>
          <a:bodyPr/>
          <a:lstStyle/>
          <a:p>
            <a:r>
              <a:rPr lang="de-DE" smtClean="0"/>
              <a:t>Season of Creation NAD Netzwerk Afrika Deutschland http://www.netzwerkafrika.de/seiten/index.html</a:t>
            </a:r>
            <a:endParaRPr lang="de-DE"/>
          </a:p>
        </p:txBody>
      </p:sp>
      <p:sp>
        <p:nvSpPr>
          <p:cNvPr id="6" name="Foliennummernplatzhalter 5"/>
          <p:cNvSpPr>
            <a:spLocks noGrp="1"/>
          </p:cNvSpPr>
          <p:nvPr>
            <p:ph type="sldNum" sz="quarter" idx="12"/>
          </p:nvPr>
        </p:nvSpPr>
        <p:spPr/>
        <p:txBody>
          <a:bodyPr/>
          <a:lstStyle/>
          <a:p>
            <a:fld id="{21027AB0-406A-484B-8034-6F4B96E762B9}" type="slidenum">
              <a:rPr lang="de-DE" smtClean="0"/>
              <a:pPr/>
              <a:t>‹Nr.›</a:t>
            </a:fld>
            <a:endParaRPr lang="de-DE"/>
          </a:p>
        </p:txBody>
      </p:sp>
    </p:spTree>
  </p:cSld>
  <p:clrMapOvr>
    <a:masterClrMapping/>
  </p:clrMapOvr>
  <p:transition spd="med" advClick="0" advTm="20000">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73D33CDB-1502-4759-9970-4EB51415EF5A}" type="datetime1">
              <a:rPr lang="de-DE" smtClean="0"/>
              <a:pPr/>
              <a:t>15.02.2019</a:t>
            </a:fld>
            <a:endParaRPr lang="de-DE"/>
          </a:p>
        </p:txBody>
      </p:sp>
      <p:sp>
        <p:nvSpPr>
          <p:cNvPr id="5" name="Fußzeilenplatzhalter 4"/>
          <p:cNvSpPr>
            <a:spLocks noGrp="1"/>
          </p:cNvSpPr>
          <p:nvPr>
            <p:ph type="ftr" sz="quarter" idx="11"/>
          </p:nvPr>
        </p:nvSpPr>
        <p:spPr/>
        <p:txBody>
          <a:bodyPr/>
          <a:lstStyle/>
          <a:p>
            <a:r>
              <a:rPr lang="de-DE" smtClean="0"/>
              <a:t>Season of Creation NAD Netzwerk Afrika Deutschland http://www.netzwerkafrika.de/seiten/index.html</a:t>
            </a:r>
            <a:endParaRPr lang="de-DE"/>
          </a:p>
        </p:txBody>
      </p:sp>
      <p:sp>
        <p:nvSpPr>
          <p:cNvPr id="6" name="Foliennummernplatzhalter 5"/>
          <p:cNvSpPr>
            <a:spLocks noGrp="1"/>
          </p:cNvSpPr>
          <p:nvPr>
            <p:ph type="sldNum" sz="quarter" idx="12"/>
          </p:nvPr>
        </p:nvSpPr>
        <p:spPr/>
        <p:txBody>
          <a:bodyPr/>
          <a:lstStyle/>
          <a:p>
            <a:fld id="{21027AB0-406A-484B-8034-6F4B96E762B9}" type="slidenum">
              <a:rPr lang="de-DE" smtClean="0"/>
              <a:pPr/>
              <a:t>‹Nr.›</a:t>
            </a:fld>
            <a:endParaRPr lang="de-DE"/>
          </a:p>
        </p:txBody>
      </p:sp>
    </p:spTree>
  </p:cSld>
  <p:clrMapOvr>
    <a:masterClrMapping/>
  </p:clrMapOvr>
  <p:transition spd="med" advClick="0" advTm="20000">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Textmasterformate durch Klicken bearbeiten</a:t>
            </a:r>
          </a:p>
        </p:txBody>
      </p:sp>
      <p:sp>
        <p:nvSpPr>
          <p:cNvPr id="4" name="Datumsplatzhalter 3"/>
          <p:cNvSpPr>
            <a:spLocks noGrp="1"/>
          </p:cNvSpPr>
          <p:nvPr>
            <p:ph type="dt" sz="half" idx="10"/>
          </p:nvPr>
        </p:nvSpPr>
        <p:spPr/>
        <p:txBody>
          <a:bodyPr/>
          <a:lstStyle/>
          <a:p>
            <a:fld id="{A95B708B-B47E-45CE-8E13-3B70C8703509}" type="datetime1">
              <a:rPr lang="de-DE" smtClean="0"/>
              <a:pPr/>
              <a:t>15.02.2019</a:t>
            </a:fld>
            <a:endParaRPr lang="de-DE"/>
          </a:p>
        </p:txBody>
      </p:sp>
      <p:sp>
        <p:nvSpPr>
          <p:cNvPr id="5" name="Fußzeilenplatzhalter 4"/>
          <p:cNvSpPr>
            <a:spLocks noGrp="1"/>
          </p:cNvSpPr>
          <p:nvPr>
            <p:ph type="ftr" sz="quarter" idx="11"/>
          </p:nvPr>
        </p:nvSpPr>
        <p:spPr/>
        <p:txBody>
          <a:bodyPr/>
          <a:lstStyle/>
          <a:p>
            <a:r>
              <a:rPr lang="de-DE" smtClean="0"/>
              <a:t>Season of Creation NAD Netzwerk Afrika Deutschland http://www.netzwerkafrika.de/seiten/index.html</a:t>
            </a:r>
            <a:endParaRPr lang="de-DE"/>
          </a:p>
        </p:txBody>
      </p:sp>
      <p:sp>
        <p:nvSpPr>
          <p:cNvPr id="6" name="Foliennummernplatzhalter 5"/>
          <p:cNvSpPr>
            <a:spLocks noGrp="1"/>
          </p:cNvSpPr>
          <p:nvPr>
            <p:ph type="sldNum" sz="quarter" idx="12"/>
          </p:nvPr>
        </p:nvSpPr>
        <p:spPr/>
        <p:txBody>
          <a:bodyPr/>
          <a:lstStyle/>
          <a:p>
            <a:fld id="{21027AB0-406A-484B-8034-6F4B96E762B9}" type="slidenum">
              <a:rPr lang="de-DE" smtClean="0"/>
              <a:pPr/>
              <a:t>‹Nr.›</a:t>
            </a:fld>
            <a:endParaRPr lang="de-DE"/>
          </a:p>
        </p:txBody>
      </p:sp>
    </p:spTree>
  </p:cSld>
  <p:clrMapOvr>
    <a:masterClrMapping/>
  </p:clrMapOvr>
  <p:transition spd="med" advClick="0" advTm="20000">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076D75FE-46E3-4528-9858-EB4B1694FC11}" type="datetime1">
              <a:rPr lang="de-DE" smtClean="0"/>
              <a:pPr/>
              <a:t>15.02.2019</a:t>
            </a:fld>
            <a:endParaRPr lang="de-DE"/>
          </a:p>
        </p:txBody>
      </p:sp>
      <p:sp>
        <p:nvSpPr>
          <p:cNvPr id="6" name="Fußzeilenplatzhalter 5"/>
          <p:cNvSpPr>
            <a:spLocks noGrp="1"/>
          </p:cNvSpPr>
          <p:nvPr>
            <p:ph type="ftr" sz="quarter" idx="11"/>
          </p:nvPr>
        </p:nvSpPr>
        <p:spPr/>
        <p:txBody>
          <a:bodyPr/>
          <a:lstStyle/>
          <a:p>
            <a:r>
              <a:rPr lang="de-DE" smtClean="0"/>
              <a:t>Season of Creation NAD Netzwerk Afrika Deutschland http://www.netzwerkafrika.de/seiten/index.html</a:t>
            </a:r>
            <a:endParaRPr lang="de-DE"/>
          </a:p>
        </p:txBody>
      </p:sp>
      <p:sp>
        <p:nvSpPr>
          <p:cNvPr id="7" name="Foliennummernplatzhalter 6"/>
          <p:cNvSpPr>
            <a:spLocks noGrp="1"/>
          </p:cNvSpPr>
          <p:nvPr>
            <p:ph type="sldNum" sz="quarter" idx="12"/>
          </p:nvPr>
        </p:nvSpPr>
        <p:spPr/>
        <p:txBody>
          <a:bodyPr/>
          <a:lstStyle/>
          <a:p>
            <a:fld id="{21027AB0-406A-484B-8034-6F4B96E762B9}" type="slidenum">
              <a:rPr lang="de-DE" smtClean="0"/>
              <a:pPr/>
              <a:t>‹Nr.›</a:t>
            </a:fld>
            <a:endParaRPr lang="de-DE"/>
          </a:p>
        </p:txBody>
      </p:sp>
    </p:spTree>
  </p:cSld>
  <p:clrMapOvr>
    <a:masterClrMapping/>
  </p:clrMapOvr>
  <p:transition spd="med" advClick="0" advTm="20000">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8A105322-8162-4AD0-93D0-ACE00E5EAAA0}" type="datetime1">
              <a:rPr lang="de-DE" smtClean="0"/>
              <a:pPr/>
              <a:t>15.02.2019</a:t>
            </a:fld>
            <a:endParaRPr lang="de-DE"/>
          </a:p>
        </p:txBody>
      </p:sp>
      <p:sp>
        <p:nvSpPr>
          <p:cNvPr id="8" name="Fußzeilenplatzhalter 7"/>
          <p:cNvSpPr>
            <a:spLocks noGrp="1"/>
          </p:cNvSpPr>
          <p:nvPr>
            <p:ph type="ftr" sz="quarter" idx="11"/>
          </p:nvPr>
        </p:nvSpPr>
        <p:spPr/>
        <p:txBody>
          <a:bodyPr/>
          <a:lstStyle/>
          <a:p>
            <a:r>
              <a:rPr lang="de-DE" smtClean="0"/>
              <a:t>Season of Creation NAD Netzwerk Afrika Deutschland http://www.netzwerkafrika.de/seiten/index.html</a:t>
            </a:r>
            <a:endParaRPr lang="de-DE"/>
          </a:p>
        </p:txBody>
      </p:sp>
      <p:sp>
        <p:nvSpPr>
          <p:cNvPr id="9" name="Foliennummernplatzhalter 8"/>
          <p:cNvSpPr>
            <a:spLocks noGrp="1"/>
          </p:cNvSpPr>
          <p:nvPr>
            <p:ph type="sldNum" sz="quarter" idx="12"/>
          </p:nvPr>
        </p:nvSpPr>
        <p:spPr/>
        <p:txBody>
          <a:bodyPr/>
          <a:lstStyle/>
          <a:p>
            <a:fld id="{21027AB0-406A-484B-8034-6F4B96E762B9}" type="slidenum">
              <a:rPr lang="de-DE" smtClean="0"/>
              <a:pPr/>
              <a:t>‹Nr.›</a:t>
            </a:fld>
            <a:endParaRPr lang="de-DE"/>
          </a:p>
        </p:txBody>
      </p:sp>
    </p:spTree>
  </p:cSld>
  <p:clrMapOvr>
    <a:masterClrMapping/>
  </p:clrMapOvr>
  <p:transition spd="med" advClick="0" advTm="20000">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1607A59C-EEC1-49E6-8B40-9EC80D7A0850}" type="datetime1">
              <a:rPr lang="de-DE" smtClean="0"/>
              <a:pPr/>
              <a:t>15.02.2019</a:t>
            </a:fld>
            <a:endParaRPr lang="de-DE"/>
          </a:p>
        </p:txBody>
      </p:sp>
      <p:sp>
        <p:nvSpPr>
          <p:cNvPr id="4" name="Fußzeilenplatzhalter 3"/>
          <p:cNvSpPr>
            <a:spLocks noGrp="1"/>
          </p:cNvSpPr>
          <p:nvPr>
            <p:ph type="ftr" sz="quarter" idx="11"/>
          </p:nvPr>
        </p:nvSpPr>
        <p:spPr/>
        <p:txBody>
          <a:bodyPr/>
          <a:lstStyle/>
          <a:p>
            <a:r>
              <a:rPr lang="de-DE" smtClean="0"/>
              <a:t>Season of Creation NAD Netzwerk Afrika Deutschland http://www.netzwerkafrika.de/seiten/index.html</a:t>
            </a:r>
            <a:endParaRPr lang="de-DE"/>
          </a:p>
        </p:txBody>
      </p:sp>
      <p:sp>
        <p:nvSpPr>
          <p:cNvPr id="5" name="Foliennummernplatzhalter 4"/>
          <p:cNvSpPr>
            <a:spLocks noGrp="1"/>
          </p:cNvSpPr>
          <p:nvPr>
            <p:ph type="sldNum" sz="quarter" idx="12"/>
          </p:nvPr>
        </p:nvSpPr>
        <p:spPr/>
        <p:txBody>
          <a:bodyPr/>
          <a:lstStyle/>
          <a:p>
            <a:fld id="{21027AB0-406A-484B-8034-6F4B96E762B9}" type="slidenum">
              <a:rPr lang="de-DE" smtClean="0"/>
              <a:pPr/>
              <a:t>‹Nr.›</a:t>
            </a:fld>
            <a:endParaRPr lang="de-DE"/>
          </a:p>
        </p:txBody>
      </p:sp>
    </p:spTree>
  </p:cSld>
  <p:clrMapOvr>
    <a:masterClrMapping/>
  </p:clrMapOvr>
  <p:transition spd="med" advClick="0" advTm="20000">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5B9F7F3E-E498-407D-B4CE-C1A80E17DB38}" type="datetime1">
              <a:rPr lang="de-DE" smtClean="0"/>
              <a:pPr/>
              <a:t>15.02.2019</a:t>
            </a:fld>
            <a:endParaRPr lang="de-DE"/>
          </a:p>
        </p:txBody>
      </p:sp>
      <p:sp>
        <p:nvSpPr>
          <p:cNvPr id="3" name="Fußzeilenplatzhalter 2"/>
          <p:cNvSpPr>
            <a:spLocks noGrp="1"/>
          </p:cNvSpPr>
          <p:nvPr>
            <p:ph type="ftr" sz="quarter" idx="11"/>
          </p:nvPr>
        </p:nvSpPr>
        <p:spPr/>
        <p:txBody>
          <a:bodyPr/>
          <a:lstStyle/>
          <a:p>
            <a:r>
              <a:rPr lang="de-DE" smtClean="0"/>
              <a:t>Season of Creation NAD Netzwerk Afrika Deutschland http://www.netzwerkafrika.de/seiten/index.html</a:t>
            </a:r>
            <a:endParaRPr lang="de-DE"/>
          </a:p>
        </p:txBody>
      </p:sp>
      <p:sp>
        <p:nvSpPr>
          <p:cNvPr id="4" name="Foliennummernplatzhalter 3"/>
          <p:cNvSpPr>
            <a:spLocks noGrp="1"/>
          </p:cNvSpPr>
          <p:nvPr>
            <p:ph type="sldNum" sz="quarter" idx="12"/>
          </p:nvPr>
        </p:nvSpPr>
        <p:spPr/>
        <p:txBody>
          <a:bodyPr/>
          <a:lstStyle/>
          <a:p>
            <a:fld id="{21027AB0-406A-484B-8034-6F4B96E762B9}" type="slidenum">
              <a:rPr lang="de-DE" smtClean="0"/>
              <a:pPr/>
              <a:t>‹Nr.›</a:t>
            </a:fld>
            <a:endParaRPr lang="de-DE"/>
          </a:p>
        </p:txBody>
      </p:sp>
    </p:spTree>
  </p:cSld>
  <p:clrMapOvr>
    <a:masterClrMapping/>
  </p:clrMapOvr>
  <p:transition spd="med" advClick="0" advTm="20000">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p>
            <a:fld id="{E96BC671-FE84-46CF-8B8C-548738A4E966}" type="datetime1">
              <a:rPr lang="de-DE" smtClean="0"/>
              <a:pPr/>
              <a:t>15.02.2019</a:t>
            </a:fld>
            <a:endParaRPr lang="de-DE"/>
          </a:p>
        </p:txBody>
      </p:sp>
      <p:sp>
        <p:nvSpPr>
          <p:cNvPr id="6" name="Fußzeilenplatzhalter 5"/>
          <p:cNvSpPr>
            <a:spLocks noGrp="1"/>
          </p:cNvSpPr>
          <p:nvPr>
            <p:ph type="ftr" sz="quarter" idx="11"/>
          </p:nvPr>
        </p:nvSpPr>
        <p:spPr/>
        <p:txBody>
          <a:bodyPr/>
          <a:lstStyle/>
          <a:p>
            <a:r>
              <a:rPr lang="de-DE" smtClean="0"/>
              <a:t>Season of Creation NAD Netzwerk Afrika Deutschland http://www.netzwerkafrika.de/seiten/index.html</a:t>
            </a:r>
            <a:endParaRPr lang="de-DE"/>
          </a:p>
        </p:txBody>
      </p:sp>
      <p:sp>
        <p:nvSpPr>
          <p:cNvPr id="7" name="Foliennummernplatzhalter 6"/>
          <p:cNvSpPr>
            <a:spLocks noGrp="1"/>
          </p:cNvSpPr>
          <p:nvPr>
            <p:ph type="sldNum" sz="quarter" idx="12"/>
          </p:nvPr>
        </p:nvSpPr>
        <p:spPr/>
        <p:txBody>
          <a:bodyPr/>
          <a:lstStyle/>
          <a:p>
            <a:fld id="{21027AB0-406A-484B-8034-6F4B96E762B9}" type="slidenum">
              <a:rPr lang="de-DE" smtClean="0"/>
              <a:pPr/>
              <a:t>‹Nr.›</a:t>
            </a:fld>
            <a:endParaRPr lang="de-DE"/>
          </a:p>
        </p:txBody>
      </p:sp>
    </p:spTree>
  </p:cSld>
  <p:clrMapOvr>
    <a:masterClrMapping/>
  </p:clrMapOvr>
  <p:transition spd="med" advClick="0" advTm="20000">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p>
            <a:fld id="{809AD571-3B16-4CFD-A0A3-9960B9588DD5}" type="datetime1">
              <a:rPr lang="de-DE" smtClean="0"/>
              <a:pPr/>
              <a:t>15.02.2019</a:t>
            </a:fld>
            <a:endParaRPr lang="de-DE"/>
          </a:p>
        </p:txBody>
      </p:sp>
      <p:sp>
        <p:nvSpPr>
          <p:cNvPr id="6" name="Fußzeilenplatzhalter 5"/>
          <p:cNvSpPr>
            <a:spLocks noGrp="1"/>
          </p:cNvSpPr>
          <p:nvPr>
            <p:ph type="ftr" sz="quarter" idx="11"/>
          </p:nvPr>
        </p:nvSpPr>
        <p:spPr/>
        <p:txBody>
          <a:bodyPr/>
          <a:lstStyle/>
          <a:p>
            <a:r>
              <a:rPr lang="de-DE" smtClean="0"/>
              <a:t>Season of Creation NAD Netzwerk Afrika Deutschland http://www.netzwerkafrika.de/seiten/index.html</a:t>
            </a:r>
            <a:endParaRPr lang="de-DE"/>
          </a:p>
        </p:txBody>
      </p:sp>
      <p:sp>
        <p:nvSpPr>
          <p:cNvPr id="7" name="Foliennummernplatzhalter 6"/>
          <p:cNvSpPr>
            <a:spLocks noGrp="1"/>
          </p:cNvSpPr>
          <p:nvPr>
            <p:ph type="sldNum" sz="quarter" idx="12"/>
          </p:nvPr>
        </p:nvSpPr>
        <p:spPr/>
        <p:txBody>
          <a:bodyPr/>
          <a:lstStyle/>
          <a:p>
            <a:fld id="{21027AB0-406A-484B-8034-6F4B96E762B9}" type="slidenum">
              <a:rPr lang="de-DE" smtClean="0"/>
              <a:pPr/>
              <a:t>‹Nr.›</a:t>
            </a:fld>
            <a:endParaRPr lang="de-DE"/>
          </a:p>
        </p:txBody>
      </p:sp>
    </p:spTree>
  </p:cSld>
  <p:clrMapOvr>
    <a:masterClrMapping/>
  </p:clrMapOvr>
  <p:transition spd="med" advClick="0" advTm="20000">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8A387B-EADA-44D1-AFBD-75C0CC9D701F}" type="datetime1">
              <a:rPr lang="de-DE" smtClean="0"/>
              <a:pPr/>
              <a:t>15.02.2019</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e-DE" smtClean="0"/>
              <a:t>Season of Creation NAD Netzwerk Afrika Deutschland http://www.netzwerkafrika.de/seiten/index.html</a:t>
            </a:r>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027AB0-406A-484B-8034-6F4B96E762B9}" type="slidenum">
              <a:rPr lang="de-DE" smtClean="0"/>
              <a:pPr/>
              <a:t>‹Nr.›</a:t>
            </a:fld>
            <a:endParaRPr 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advClick="0" advTm="20000">
    <p:fade/>
  </p:transition>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5" Type="http://schemas.openxmlformats.org/officeDocument/2006/relationships/hyperlink" Target="mailto:nad.bonn@netzwerkafrika.de" TargetMode="External"/><Relationship Id="rId4" Type="http://schemas.openxmlformats.org/officeDocument/2006/relationships/hyperlink" Target="http://www.netzwerkafrika.de/"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Grafik 0" descr="kapstadt 2008 076 - Kopie.jpg"/>
          <p:cNvPicPr/>
          <p:nvPr/>
        </p:nvPicPr>
        <p:blipFill>
          <a:blip r:embed="rId2" cstate="print">
            <a:lum bright="70000" contrast="-70000"/>
          </a:blip>
          <a:srcRect l="22313" t="9402" r="24058" b="14103"/>
          <a:stretch>
            <a:fillRect/>
          </a:stretch>
        </p:blipFill>
        <p:spPr>
          <a:xfrm flipH="1">
            <a:off x="0" y="0"/>
            <a:ext cx="3347864" cy="6858000"/>
          </a:xfrm>
          <a:prstGeom prst="rect">
            <a:avLst/>
          </a:prstGeom>
        </p:spPr>
      </p:pic>
      <p:sp>
        <p:nvSpPr>
          <p:cNvPr id="4" name="Fußzeilenplatzhalter 3"/>
          <p:cNvSpPr>
            <a:spLocks noGrp="1"/>
          </p:cNvSpPr>
          <p:nvPr>
            <p:ph type="ftr" sz="quarter" idx="11"/>
          </p:nvPr>
        </p:nvSpPr>
        <p:spPr>
          <a:xfrm>
            <a:off x="3124200" y="6356350"/>
            <a:ext cx="5840288" cy="365125"/>
          </a:xfrm>
        </p:spPr>
        <p:txBody>
          <a:bodyPr/>
          <a:lstStyle/>
          <a:p>
            <a:r>
              <a:rPr lang="de-DE" dirty="0" err="1" smtClean="0"/>
              <a:t>Season</a:t>
            </a:r>
            <a:r>
              <a:rPr lang="de-DE" dirty="0" smtClean="0"/>
              <a:t> </a:t>
            </a:r>
            <a:r>
              <a:rPr lang="de-DE" dirty="0" err="1" smtClean="0"/>
              <a:t>of</a:t>
            </a:r>
            <a:r>
              <a:rPr lang="de-DE" dirty="0" smtClean="0"/>
              <a:t> </a:t>
            </a:r>
            <a:r>
              <a:rPr lang="de-DE" dirty="0" err="1" smtClean="0"/>
              <a:t>Creation</a:t>
            </a:r>
            <a:r>
              <a:rPr lang="de-DE" dirty="0" smtClean="0"/>
              <a:t> NAD Netzwerk Afrika Deutschland http://www.netzwerkafrika.de</a:t>
            </a:r>
            <a:endParaRPr lang="de-DE" dirty="0"/>
          </a:p>
        </p:txBody>
      </p:sp>
      <p:sp>
        <p:nvSpPr>
          <p:cNvPr id="5" name="Rectangle 2"/>
          <p:cNvSpPr>
            <a:spLocks noChangeArrowheads="1"/>
          </p:cNvSpPr>
          <p:nvPr/>
        </p:nvSpPr>
        <p:spPr bwMode="auto">
          <a:xfrm>
            <a:off x="755576" y="1556792"/>
            <a:ext cx="5666937" cy="43088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2200" b="1" dirty="0" smtClean="0">
                <a:latin typeface="Arial" pitchFamily="34" charset="0"/>
                <a:ea typeface="Times New Roman" pitchFamily="18" charset="0"/>
                <a:cs typeface="Arial" pitchFamily="34" charset="0"/>
              </a:rPr>
              <a:t>Ecological conversion – a Christian Duty</a:t>
            </a:r>
          </a:p>
        </p:txBody>
      </p:sp>
      <p:sp>
        <p:nvSpPr>
          <p:cNvPr id="7" name="Rechteck 6"/>
          <p:cNvSpPr/>
          <p:nvPr/>
        </p:nvSpPr>
        <p:spPr>
          <a:xfrm>
            <a:off x="1331640" y="188640"/>
            <a:ext cx="5684826"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de-DE" sz="54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Season</a:t>
            </a:r>
            <a:r>
              <a:rPr lang="de-DE"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de-DE" sz="54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of</a:t>
            </a:r>
            <a:r>
              <a:rPr lang="de-DE"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de-DE" sz="54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Creation</a:t>
            </a:r>
            <a:endParaRPr lang="de-DE"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8" name="Rectangle 2"/>
          <p:cNvSpPr>
            <a:spLocks noChangeArrowheads="1"/>
          </p:cNvSpPr>
          <p:nvPr/>
        </p:nvSpPr>
        <p:spPr bwMode="auto">
          <a:xfrm>
            <a:off x="755576" y="2564904"/>
            <a:ext cx="2858475" cy="43088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dirty="0" smtClean="0">
                <a:ln>
                  <a:noFill/>
                </a:ln>
                <a:effectLst/>
                <a:latin typeface="Arial" pitchFamily="34" charset="0"/>
                <a:ea typeface="Times New Roman" pitchFamily="18" charset="0"/>
                <a:cs typeface="Arial" pitchFamily="34" charset="0"/>
              </a:rPr>
              <a:t>Love of little Things</a:t>
            </a:r>
            <a:endParaRPr kumimoji="0" lang="en-US" sz="1800" b="0" i="0" u="none" strike="noStrike" cap="none" normalizeH="0" baseline="0" dirty="0" smtClean="0">
              <a:ln>
                <a:noFill/>
              </a:ln>
              <a:effectLst/>
              <a:latin typeface="Arial" pitchFamily="34" charset="0"/>
              <a:cs typeface="Arial" pitchFamily="34" charset="0"/>
            </a:endParaRPr>
          </a:p>
        </p:txBody>
      </p:sp>
      <p:pic>
        <p:nvPicPr>
          <p:cNvPr id="9" name="Grafik 0" descr="Juli2013 047.JPG"/>
          <p:cNvPicPr>
            <a:picLocks noChangeAspect="1" noChangeArrowheads="1"/>
          </p:cNvPicPr>
          <p:nvPr/>
        </p:nvPicPr>
        <p:blipFill>
          <a:blip r:embed="rId3" cstate="print">
            <a:lum contrast="30000"/>
          </a:blip>
          <a:srcRect l="9067"/>
          <a:stretch>
            <a:fillRect/>
          </a:stretch>
        </p:blipFill>
        <p:spPr bwMode="auto">
          <a:xfrm>
            <a:off x="6876256" y="2420888"/>
            <a:ext cx="1800200" cy="1008112"/>
          </a:xfrm>
          <a:prstGeom prst="rect">
            <a:avLst/>
          </a:prstGeom>
          <a:noFill/>
          <a:ln w="9525">
            <a:noFill/>
            <a:miter lim="800000"/>
            <a:headEnd/>
            <a:tailEnd/>
          </a:ln>
        </p:spPr>
      </p:pic>
      <p:sp>
        <p:nvSpPr>
          <p:cNvPr id="1025" name="Rectangle 1"/>
          <p:cNvSpPr>
            <a:spLocks noChangeArrowheads="1"/>
          </p:cNvSpPr>
          <p:nvPr/>
        </p:nvSpPr>
        <p:spPr bwMode="auto">
          <a:xfrm>
            <a:off x="683568" y="3356992"/>
            <a:ext cx="3672408" cy="4308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2200" b="1" dirty="0" smtClean="0">
                <a:latin typeface="Arial" pitchFamily="34" charset="0"/>
                <a:ea typeface="Times New Roman" pitchFamily="18" charset="0"/>
                <a:cs typeface="Arial" pitchFamily="34" charset="0"/>
              </a:rPr>
              <a:t>Serene Attentiveness</a:t>
            </a:r>
          </a:p>
        </p:txBody>
      </p:sp>
      <p:pic>
        <p:nvPicPr>
          <p:cNvPr id="11" name="Grafik 2" descr="Wernberg2012 016.jpg"/>
          <p:cNvPicPr/>
          <p:nvPr/>
        </p:nvPicPr>
        <p:blipFill>
          <a:blip r:embed="rId4" cstate="print"/>
          <a:stretch>
            <a:fillRect/>
          </a:stretch>
        </p:blipFill>
        <p:spPr>
          <a:xfrm>
            <a:off x="6804248" y="3573016"/>
            <a:ext cx="1872208" cy="1080120"/>
          </a:xfrm>
          <a:prstGeom prst="rect">
            <a:avLst/>
          </a:prstGeom>
        </p:spPr>
      </p:pic>
      <p:pic>
        <p:nvPicPr>
          <p:cNvPr id="12" name="Grafik 0" descr="IMG_1533.JPG"/>
          <p:cNvPicPr/>
          <p:nvPr/>
        </p:nvPicPr>
        <p:blipFill>
          <a:blip r:embed="rId5" cstate="print">
            <a:lum bright="10000" contrast="20000"/>
          </a:blip>
          <a:srcRect l="23012"/>
          <a:stretch>
            <a:fillRect/>
          </a:stretch>
        </p:blipFill>
        <p:spPr>
          <a:xfrm>
            <a:off x="6889428" y="1340768"/>
            <a:ext cx="1787028" cy="936104"/>
          </a:xfrm>
          <a:prstGeom prst="rect">
            <a:avLst/>
          </a:prstGeom>
        </p:spPr>
      </p:pic>
      <p:sp>
        <p:nvSpPr>
          <p:cNvPr id="1026" name="Rectangle 2"/>
          <p:cNvSpPr>
            <a:spLocks noChangeArrowheads="1"/>
          </p:cNvSpPr>
          <p:nvPr/>
        </p:nvSpPr>
        <p:spPr bwMode="auto">
          <a:xfrm>
            <a:off x="683568" y="4149080"/>
            <a:ext cx="4852610" cy="76944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The Eucharist – </a:t>
            </a:r>
            <a:br>
              <a:rPr kumimoji="0" lang="en-US" sz="2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br>
            <a:r>
              <a:rPr kumimoji="0" lang="en-US" sz="2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the great Thanksgiving of Creation</a:t>
            </a:r>
            <a:endParaRPr kumimoji="0" lang="en-US" sz="22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4" name="Grafik 3" descr="Wernberg2012 030.jpg"/>
          <p:cNvPicPr/>
          <p:nvPr/>
        </p:nvPicPr>
        <p:blipFill>
          <a:blip r:embed="rId6" cstate="print">
            <a:lum bright="-10000" contrast="40000"/>
          </a:blip>
          <a:srcRect l="5266" t="10072" r="2834"/>
          <a:stretch>
            <a:fillRect/>
          </a:stretch>
        </p:blipFill>
        <p:spPr>
          <a:xfrm>
            <a:off x="6804248" y="4869160"/>
            <a:ext cx="1872208" cy="1152128"/>
          </a:xfrm>
          <a:prstGeom prst="rect">
            <a:avLst/>
          </a:prstGeom>
        </p:spPr>
      </p:pic>
      <p:sp>
        <p:nvSpPr>
          <p:cNvPr id="1027" name="Rectangle 3"/>
          <p:cNvSpPr>
            <a:spLocks noChangeArrowheads="1"/>
          </p:cNvSpPr>
          <p:nvPr/>
        </p:nvSpPr>
        <p:spPr bwMode="auto">
          <a:xfrm>
            <a:off x="611560" y="5373216"/>
            <a:ext cx="5024581" cy="43088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Creation – a Reflection of the Trinity</a:t>
            </a:r>
            <a:endParaRPr kumimoji="0" lang="en-US" sz="2200" b="0" i="0" u="none" strike="noStrike" cap="none" normalizeH="0" baseline="0" dirty="0" smtClean="0">
              <a:ln>
                <a:noFill/>
              </a:ln>
              <a:solidFill>
                <a:schemeClr val="tx1"/>
              </a:solidFill>
              <a:effectLst/>
              <a:latin typeface="Arial" pitchFamily="34" charset="0"/>
              <a:cs typeface="Arial" pitchFamily="34" charset="0"/>
            </a:endParaRPr>
          </a:p>
        </p:txBody>
      </p:sp>
      <p:sp>
        <p:nvSpPr>
          <p:cNvPr id="17" name="Rechteck 16"/>
          <p:cNvSpPr/>
          <p:nvPr/>
        </p:nvSpPr>
        <p:spPr>
          <a:xfrm>
            <a:off x="3779912" y="980728"/>
            <a:ext cx="4608512" cy="307777"/>
          </a:xfrm>
          <a:prstGeom prst="rect">
            <a:avLst/>
          </a:prstGeom>
        </p:spPr>
        <p:txBody>
          <a:bodyPr wrap="square">
            <a:spAutoFit/>
          </a:bodyPr>
          <a:lstStyle/>
          <a:p>
            <a:r>
              <a:rPr kumimoji="0" lang="en-US" sz="14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With texts from Pope Francis‘ encyclical </a:t>
            </a:r>
            <a:r>
              <a:rPr kumimoji="0" lang="en-US" sz="1400" b="0" i="1"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Laudato</a:t>
            </a:r>
            <a:r>
              <a:rPr kumimoji="0" lang="en-US" sz="14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Si</a:t>
            </a:r>
            <a:endParaRPr lang="de-DE" sz="1400" dirty="0"/>
          </a:p>
        </p:txBody>
      </p:sp>
    </p:spTree>
  </p:cSld>
  <p:clrMapOvr>
    <a:masterClrMapping/>
  </p:clrMapOvr>
  <p:transition spd="med" advClick="0" advTm="20000">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1"/>
          </p:nvPr>
        </p:nvSpPr>
        <p:spPr>
          <a:xfrm>
            <a:off x="3124200" y="6356350"/>
            <a:ext cx="5552256" cy="365125"/>
          </a:xfrm>
        </p:spPr>
        <p:txBody>
          <a:bodyPr/>
          <a:lstStyle/>
          <a:p>
            <a:r>
              <a:rPr lang="de-DE" dirty="0" err="1" smtClean="0"/>
              <a:t>Season</a:t>
            </a:r>
            <a:r>
              <a:rPr lang="de-DE" dirty="0" smtClean="0"/>
              <a:t> </a:t>
            </a:r>
            <a:r>
              <a:rPr lang="de-DE" dirty="0" err="1" smtClean="0"/>
              <a:t>of</a:t>
            </a:r>
            <a:r>
              <a:rPr lang="de-DE" dirty="0" smtClean="0"/>
              <a:t> </a:t>
            </a:r>
            <a:r>
              <a:rPr lang="de-DE" dirty="0" err="1" smtClean="0"/>
              <a:t>Creation</a:t>
            </a:r>
            <a:r>
              <a:rPr lang="de-DE" dirty="0" smtClean="0"/>
              <a:t> NAD Netzwerk Afrika Deutschland http://www.netzwerkafrika.de</a:t>
            </a:r>
            <a:endParaRPr lang="de-DE" dirty="0"/>
          </a:p>
        </p:txBody>
      </p:sp>
      <p:pic>
        <p:nvPicPr>
          <p:cNvPr id="4" name="Grafik 2" descr="Wernberg2012 016.jpg"/>
          <p:cNvPicPr/>
          <p:nvPr/>
        </p:nvPicPr>
        <p:blipFill>
          <a:blip r:embed="rId2" cstate="print"/>
          <a:stretch>
            <a:fillRect/>
          </a:stretch>
        </p:blipFill>
        <p:spPr>
          <a:xfrm>
            <a:off x="0" y="0"/>
            <a:ext cx="9144000" cy="6858000"/>
          </a:xfrm>
          <a:prstGeom prst="rect">
            <a:avLst/>
          </a:prstGeom>
        </p:spPr>
      </p:pic>
      <p:sp>
        <p:nvSpPr>
          <p:cNvPr id="11265" name="Rectangle 1"/>
          <p:cNvSpPr>
            <a:spLocks noChangeArrowheads="1"/>
          </p:cNvSpPr>
          <p:nvPr/>
        </p:nvSpPr>
        <p:spPr bwMode="auto">
          <a:xfrm>
            <a:off x="0" y="0"/>
            <a:ext cx="4067944"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57175" defTabSz="914400" rtl="0" eaLnBrk="1" fontAlgn="base" latinLnBrk="0" hangingPunct="1">
              <a:lnSpc>
                <a:spcPct val="100000"/>
              </a:lnSpc>
              <a:spcBef>
                <a:spcPct val="0"/>
              </a:spcBef>
              <a:spcAft>
                <a:spcPct val="0"/>
              </a:spcAft>
              <a:buClrTx/>
              <a:buSzTx/>
              <a:tabLst>
                <a:tab pos="487363" algn="l"/>
              </a:tabLst>
            </a:pPr>
            <a:r>
              <a:rPr kumimoji="0" lang="en-US" sz="2800" b="1" i="0" u="none" strike="noStrike" cap="none" normalizeH="0" baseline="0" dirty="0" smtClean="0">
                <a:ln>
                  <a:noFill/>
                </a:ln>
                <a:solidFill>
                  <a:srgbClr val="FFFFFF"/>
                </a:solidFill>
                <a:effectLst/>
                <a:ea typeface="Times New Roman" pitchFamily="18" charset="0"/>
                <a:cs typeface="Arial" pitchFamily="34" charset="0"/>
              </a:rPr>
              <a:t>“We are called to include in our work </a:t>
            </a:r>
            <a:br>
              <a:rPr kumimoji="0" lang="en-US" sz="2800" b="1" i="0" u="none" strike="noStrike" cap="none" normalizeH="0" baseline="0" dirty="0" smtClean="0">
                <a:ln>
                  <a:noFill/>
                </a:ln>
                <a:solidFill>
                  <a:srgbClr val="FFFFFF"/>
                </a:solidFill>
                <a:effectLst/>
                <a:ea typeface="Times New Roman" pitchFamily="18" charset="0"/>
                <a:cs typeface="Arial" pitchFamily="34" charset="0"/>
              </a:rPr>
            </a:br>
            <a:r>
              <a:rPr kumimoji="0" lang="en-US" sz="2800" b="1" i="0" u="none" strike="noStrike" cap="none" normalizeH="0" baseline="0" dirty="0" smtClean="0">
                <a:ln>
                  <a:noFill/>
                </a:ln>
                <a:solidFill>
                  <a:srgbClr val="FFFFFF"/>
                </a:solidFill>
                <a:effectLst/>
                <a:ea typeface="Times New Roman" pitchFamily="18" charset="0"/>
                <a:cs typeface="Arial" pitchFamily="34" charset="0"/>
              </a:rPr>
              <a:t>a dimension of receptivity</a:t>
            </a:r>
            <a:endParaRPr kumimoji="0" lang="de-DE" sz="2800" b="0" i="0" u="none" strike="noStrike" cap="none" normalizeH="0" baseline="0" dirty="0" smtClean="0">
              <a:ln>
                <a:noFill/>
              </a:ln>
              <a:solidFill>
                <a:schemeClr val="tx1"/>
              </a:solidFill>
              <a:effectLst/>
              <a:cs typeface="Arial" pitchFamily="34" charset="0"/>
            </a:endParaRPr>
          </a:p>
          <a:p>
            <a:pPr marL="0" marR="0" lvl="0" indent="484188" defTabSz="914400" rtl="0" eaLnBrk="0" fontAlgn="base" latinLnBrk="0" hangingPunct="0">
              <a:lnSpc>
                <a:spcPct val="100000"/>
              </a:lnSpc>
              <a:spcBef>
                <a:spcPct val="0"/>
              </a:spcBef>
              <a:spcAft>
                <a:spcPct val="0"/>
              </a:spcAft>
              <a:buClrTx/>
              <a:buSzTx/>
              <a:buFontTx/>
              <a:buNone/>
              <a:tabLst>
                <a:tab pos="487363" algn="l"/>
              </a:tabLst>
            </a:pPr>
            <a:r>
              <a:rPr kumimoji="0" lang="en-US" sz="2800" b="1" i="0" u="none" strike="noStrike" cap="none" normalizeH="0" baseline="0" dirty="0" smtClean="0">
                <a:ln>
                  <a:noFill/>
                </a:ln>
                <a:solidFill>
                  <a:srgbClr val="FFFFFF"/>
                </a:solidFill>
                <a:effectLst/>
                <a:ea typeface="Times New Roman" pitchFamily="18" charset="0"/>
                <a:cs typeface="Arial" pitchFamily="34" charset="0"/>
              </a:rPr>
              <a:t>and gratuity, </a:t>
            </a:r>
            <a:br>
              <a:rPr kumimoji="0" lang="en-US" sz="2800" b="1" i="0" u="none" strike="noStrike" cap="none" normalizeH="0" baseline="0" dirty="0" smtClean="0">
                <a:ln>
                  <a:noFill/>
                </a:ln>
                <a:solidFill>
                  <a:srgbClr val="FFFFFF"/>
                </a:solidFill>
                <a:effectLst/>
                <a:ea typeface="Times New Roman" pitchFamily="18" charset="0"/>
                <a:cs typeface="Arial" pitchFamily="34" charset="0"/>
              </a:rPr>
            </a:br>
            <a:r>
              <a:rPr kumimoji="0" lang="en-US" sz="2800" b="1" i="0" u="none" strike="noStrike" cap="none" normalizeH="0" baseline="0" dirty="0" smtClean="0">
                <a:ln>
                  <a:noFill/>
                </a:ln>
                <a:solidFill>
                  <a:srgbClr val="FFFFFF"/>
                </a:solidFill>
                <a:effectLst/>
                <a:ea typeface="Times New Roman" pitchFamily="18" charset="0"/>
                <a:cs typeface="Arial" pitchFamily="34" charset="0"/>
              </a:rPr>
              <a:t>which is quite different </a:t>
            </a:r>
            <a:br>
              <a:rPr kumimoji="0" lang="en-US" sz="2800" b="1" i="0" u="none" strike="noStrike" cap="none" normalizeH="0" baseline="0" dirty="0" smtClean="0">
                <a:ln>
                  <a:noFill/>
                </a:ln>
                <a:solidFill>
                  <a:srgbClr val="FFFFFF"/>
                </a:solidFill>
                <a:effectLst/>
                <a:ea typeface="Times New Roman" pitchFamily="18" charset="0"/>
                <a:cs typeface="Arial" pitchFamily="34" charset="0"/>
              </a:rPr>
            </a:br>
            <a:r>
              <a:rPr kumimoji="0" lang="en-US" sz="2800" b="1" i="0" u="none" strike="noStrike" cap="none" normalizeH="0" baseline="0" dirty="0" smtClean="0">
                <a:ln>
                  <a:noFill/>
                </a:ln>
                <a:solidFill>
                  <a:srgbClr val="FFFFFF"/>
                </a:solidFill>
                <a:effectLst/>
                <a:ea typeface="Times New Roman" pitchFamily="18" charset="0"/>
                <a:cs typeface="Arial" pitchFamily="34" charset="0"/>
              </a:rPr>
              <a:t>from mere inactivity.“  </a:t>
            </a:r>
            <a:r>
              <a:rPr kumimoji="0" lang="en-US" sz="1000" b="0" i="0" u="none" strike="noStrike" cap="none" normalizeH="0" baseline="0" dirty="0" smtClean="0">
                <a:ln>
                  <a:noFill/>
                </a:ln>
                <a:solidFill>
                  <a:srgbClr val="FFFFFF"/>
                </a:solidFill>
                <a:effectLst/>
                <a:latin typeface="Arial" pitchFamily="34" charset="0"/>
                <a:ea typeface="Times New Roman" pitchFamily="18" charset="0"/>
                <a:cs typeface="Arial" pitchFamily="34" charset="0"/>
              </a:rPr>
              <a:t>LS 237</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med" advClick="0" advTm="20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11265"/>
                                        </p:tgtEl>
                                        <p:attrNameLst>
                                          <p:attrName>style.visibility</p:attrName>
                                        </p:attrNameLst>
                                      </p:cBhvr>
                                      <p:to>
                                        <p:strVal val="visible"/>
                                      </p:to>
                                    </p:set>
                                    <p:anim calcmode="lin" valueType="num">
                                      <p:cBhvr>
                                        <p:cTn id="7" dur="3000" fill="hold"/>
                                        <p:tgtEl>
                                          <p:spTgt spid="11265"/>
                                        </p:tgtEl>
                                        <p:attrNameLst>
                                          <p:attrName>ppt_w</p:attrName>
                                        </p:attrNameLst>
                                      </p:cBhvr>
                                      <p:tavLst>
                                        <p:tav tm="0">
                                          <p:val>
                                            <p:strVal val="#ppt_w*0.70"/>
                                          </p:val>
                                        </p:tav>
                                        <p:tav tm="100000">
                                          <p:val>
                                            <p:strVal val="#ppt_w"/>
                                          </p:val>
                                        </p:tav>
                                      </p:tavLst>
                                    </p:anim>
                                    <p:anim calcmode="lin" valueType="num">
                                      <p:cBhvr>
                                        <p:cTn id="8" dur="3000" fill="hold"/>
                                        <p:tgtEl>
                                          <p:spTgt spid="11265"/>
                                        </p:tgtEl>
                                        <p:attrNameLst>
                                          <p:attrName>ppt_h</p:attrName>
                                        </p:attrNameLst>
                                      </p:cBhvr>
                                      <p:tavLst>
                                        <p:tav tm="0">
                                          <p:val>
                                            <p:strVal val="#ppt_h"/>
                                          </p:val>
                                        </p:tav>
                                        <p:tav tm="100000">
                                          <p:val>
                                            <p:strVal val="#ppt_h"/>
                                          </p:val>
                                        </p:tav>
                                      </p:tavLst>
                                    </p:anim>
                                    <p:animEffect transition="in" filter="fade">
                                      <p:cBhvr>
                                        <p:cTn id="9" dur="3000"/>
                                        <p:tgtEl>
                                          <p:spTgt spid="112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1"/>
          </p:nvPr>
        </p:nvSpPr>
        <p:spPr>
          <a:xfrm>
            <a:off x="3124200" y="6356350"/>
            <a:ext cx="5552256" cy="365125"/>
          </a:xfrm>
        </p:spPr>
        <p:txBody>
          <a:bodyPr/>
          <a:lstStyle/>
          <a:p>
            <a:r>
              <a:rPr lang="de-DE" dirty="0" err="1" smtClean="0"/>
              <a:t>Season</a:t>
            </a:r>
            <a:r>
              <a:rPr lang="de-DE" dirty="0" smtClean="0"/>
              <a:t> </a:t>
            </a:r>
            <a:r>
              <a:rPr lang="de-DE" dirty="0" err="1" smtClean="0"/>
              <a:t>of</a:t>
            </a:r>
            <a:r>
              <a:rPr lang="de-DE" dirty="0" smtClean="0"/>
              <a:t> </a:t>
            </a:r>
            <a:r>
              <a:rPr lang="de-DE" dirty="0" err="1" smtClean="0"/>
              <a:t>Creation</a:t>
            </a:r>
            <a:r>
              <a:rPr lang="de-DE" dirty="0" smtClean="0"/>
              <a:t> NAD Netzwerk Afrika Deutschland http://www.netzwerkafrika.de</a:t>
            </a:r>
            <a:endParaRPr lang="de-DE" dirty="0"/>
          </a:p>
        </p:txBody>
      </p:sp>
      <p:pic>
        <p:nvPicPr>
          <p:cNvPr id="3" name="Grafik 3" descr="Wernberg2012 030.jpg"/>
          <p:cNvPicPr/>
          <p:nvPr/>
        </p:nvPicPr>
        <p:blipFill>
          <a:blip r:embed="rId2" cstate="print">
            <a:lum bright="70000" contrast="-70000"/>
          </a:blip>
          <a:srcRect l="5266" t="10072" r="2834"/>
          <a:stretch>
            <a:fillRect/>
          </a:stretch>
        </p:blipFill>
        <p:spPr>
          <a:xfrm>
            <a:off x="0" y="0"/>
            <a:ext cx="9144000" cy="6858000"/>
          </a:xfrm>
          <a:prstGeom prst="rect">
            <a:avLst/>
          </a:prstGeom>
        </p:spPr>
      </p:pic>
      <p:sp>
        <p:nvSpPr>
          <p:cNvPr id="4" name="Rectangle 1"/>
          <p:cNvSpPr>
            <a:spLocks noChangeArrowheads="1"/>
          </p:cNvSpPr>
          <p:nvPr/>
        </p:nvSpPr>
        <p:spPr bwMode="auto">
          <a:xfrm>
            <a:off x="157757" y="260648"/>
            <a:ext cx="8986243" cy="5232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ea typeface="Times New Roman" pitchFamily="18" charset="0"/>
                <a:cs typeface="Arial" pitchFamily="34" charset="0"/>
              </a:rPr>
              <a:t>THE EUCHARIST – THE GREAT THANKSGIVING OF CREATION</a:t>
            </a:r>
            <a:endParaRPr kumimoji="0" lang="en-US" sz="2800" b="0" i="0" u="none" strike="noStrike" cap="none" normalizeH="0" baseline="0" dirty="0" smtClean="0">
              <a:ln>
                <a:noFill/>
              </a:ln>
              <a:solidFill>
                <a:schemeClr val="tx1"/>
              </a:solidFill>
              <a:effectLst/>
              <a:cs typeface="Arial" pitchFamily="34" charset="0"/>
            </a:endParaRPr>
          </a:p>
        </p:txBody>
      </p:sp>
      <p:sp>
        <p:nvSpPr>
          <p:cNvPr id="5" name="Rechteck 4"/>
          <p:cNvSpPr/>
          <p:nvPr/>
        </p:nvSpPr>
        <p:spPr>
          <a:xfrm>
            <a:off x="251520" y="1124744"/>
            <a:ext cx="8532440" cy="1323439"/>
          </a:xfrm>
          <a:prstGeom prst="rect">
            <a:avLst/>
          </a:prstGeom>
        </p:spPr>
        <p:txBody>
          <a:bodyPr wrap="square">
            <a:spAutoFit/>
          </a:bodyPr>
          <a:lstStyle/>
          <a:p>
            <a:r>
              <a:rPr lang="en-US" sz="2000" i="1" dirty="0" smtClean="0"/>
              <a:t>Vatican Council spoke of the Eucharist as celebration of the sacrifice of Jesus, </a:t>
            </a:r>
            <a:br>
              <a:rPr lang="en-US" sz="2000" i="1" dirty="0" smtClean="0"/>
            </a:br>
            <a:r>
              <a:rPr lang="en-US" sz="2000" i="1" dirty="0" smtClean="0"/>
              <a:t>as the sign of the unity of the church and as the summit of Christian life. </a:t>
            </a:r>
            <a:br>
              <a:rPr lang="en-US" sz="2000" i="1" dirty="0" smtClean="0"/>
            </a:br>
            <a:r>
              <a:rPr lang="en-US" sz="2000" i="1" dirty="0" smtClean="0"/>
              <a:t>Pope Francis enriches our understanding of the mystery of faith through an unusual aspect that reminds us of </a:t>
            </a:r>
            <a:r>
              <a:rPr lang="en-US" sz="2000" i="1" dirty="0" err="1" smtClean="0"/>
              <a:t>Teilhard</a:t>
            </a:r>
            <a:r>
              <a:rPr lang="en-US" sz="2000" i="1" dirty="0" smtClean="0"/>
              <a:t> de </a:t>
            </a:r>
            <a:r>
              <a:rPr lang="en-US" sz="2000" i="1" dirty="0" err="1" smtClean="0"/>
              <a:t>Chardin</a:t>
            </a:r>
            <a:r>
              <a:rPr lang="en-US" sz="2000" i="1" dirty="0" smtClean="0"/>
              <a:t>:</a:t>
            </a:r>
            <a:endParaRPr lang="de-DE" sz="2000" dirty="0"/>
          </a:p>
        </p:txBody>
      </p:sp>
      <p:sp>
        <p:nvSpPr>
          <p:cNvPr id="6" name="Rechteck 5"/>
          <p:cNvSpPr/>
          <p:nvPr/>
        </p:nvSpPr>
        <p:spPr>
          <a:xfrm>
            <a:off x="2195736" y="2636912"/>
            <a:ext cx="5832648" cy="707886"/>
          </a:xfrm>
          <a:prstGeom prst="rect">
            <a:avLst/>
          </a:prstGeom>
        </p:spPr>
        <p:txBody>
          <a:bodyPr wrap="square">
            <a:spAutoFit/>
          </a:bodyPr>
          <a:lstStyle/>
          <a:p>
            <a:pPr algn="ctr"/>
            <a:r>
              <a:rPr lang="en-US" sz="2000" b="1" i="1" dirty="0" smtClean="0"/>
              <a:t>“the Eucharist as an act of cosmic love </a:t>
            </a:r>
            <a:br>
              <a:rPr lang="en-US" sz="2000" b="1" i="1" dirty="0" smtClean="0"/>
            </a:br>
            <a:r>
              <a:rPr lang="en-US" sz="2000" b="1" i="1" dirty="0" smtClean="0"/>
              <a:t>that embraces and penetrates the whole of creation”.</a:t>
            </a:r>
            <a:endParaRPr lang="de-DE" sz="2000" b="1" dirty="0"/>
          </a:p>
        </p:txBody>
      </p:sp>
      <p:sp>
        <p:nvSpPr>
          <p:cNvPr id="34817" name="Rectangle 1"/>
          <p:cNvSpPr>
            <a:spLocks noChangeArrowheads="1"/>
          </p:cNvSpPr>
          <p:nvPr/>
        </p:nvSpPr>
        <p:spPr bwMode="auto">
          <a:xfrm>
            <a:off x="179512" y="3460358"/>
            <a:ext cx="4968552"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1" u="none" strike="noStrike" cap="none" normalizeH="0" baseline="0" dirty="0" smtClean="0">
                <a:ln>
                  <a:noFill/>
                </a:ln>
                <a:solidFill>
                  <a:schemeClr val="tx1"/>
                </a:solidFill>
                <a:effectLst/>
                <a:ea typeface="Times New Roman" pitchFamily="18" charset="0"/>
                <a:cs typeface="Arial" pitchFamily="34" charset="0"/>
              </a:rPr>
              <a:t>Prayer</a:t>
            </a:r>
            <a:endParaRPr kumimoji="0" lang="de-DE" sz="24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ea typeface="Lucida Handwriting" pitchFamily="66" charset="0"/>
                <a:cs typeface="Arial" pitchFamily="34" charset="0"/>
              </a:rPr>
              <a:t>Through him , with him , </a:t>
            </a:r>
            <a:br>
              <a:rPr kumimoji="0" lang="en-US" sz="2400" b="1" i="0" u="none" strike="noStrike" cap="none" normalizeH="0" baseline="0" dirty="0" smtClean="0">
                <a:ln>
                  <a:noFill/>
                </a:ln>
                <a:solidFill>
                  <a:schemeClr val="tx1"/>
                </a:solidFill>
                <a:effectLst/>
                <a:ea typeface="Lucida Handwriting" pitchFamily="66" charset="0"/>
                <a:cs typeface="Arial" pitchFamily="34" charset="0"/>
              </a:rPr>
            </a:br>
            <a:r>
              <a:rPr kumimoji="0" lang="en-US" sz="2400" b="1" i="0" u="none" strike="noStrike" cap="none" normalizeH="0" baseline="0" dirty="0" smtClean="0">
                <a:ln>
                  <a:noFill/>
                </a:ln>
                <a:solidFill>
                  <a:schemeClr val="tx1"/>
                </a:solidFill>
                <a:effectLst/>
                <a:ea typeface="Lucida Handwriting" pitchFamily="66" charset="0"/>
                <a:cs typeface="Arial" pitchFamily="34" charset="0"/>
              </a:rPr>
              <a:t>in him in the unity of the Holy Spirit, </a:t>
            </a:r>
            <a:br>
              <a:rPr kumimoji="0" lang="en-US" sz="2400" b="1" i="0" u="none" strike="noStrike" cap="none" normalizeH="0" baseline="0" dirty="0" smtClean="0">
                <a:ln>
                  <a:noFill/>
                </a:ln>
                <a:solidFill>
                  <a:schemeClr val="tx1"/>
                </a:solidFill>
                <a:effectLst/>
                <a:ea typeface="Lucida Handwriting" pitchFamily="66" charset="0"/>
                <a:cs typeface="Arial" pitchFamily="34" charset="0"/>
              </a:rPr>
            </a:br>
            <a:r>
              <a:rPr kumimoji="0" lang="en-US" sz="2400" b="1" i="0" u="none" strike="noStrike" cap="none" normalizeH="0" baseline="0" dirty="0" smtClean="0">
                <a:ln>
                  <a:noFill/>
                </a:ln>
                <a:solidFill>
                  <a:schemeClr val="tx1"/>
                </a:solidFill>
                <a:effectLst/>
                <a:ea typeface="Lucida Handwriting" pitchFamily="66" charset="0"/>
                <a:cs typeface="Arial" pitchFamily="34" charset="0"/>
              </a:rPr>
              <a:t>all glory and </a:t>
            </a:r>
            <a:r>
              <a:rPr kumimoji="0" lang="en-US" sz="2400" b="1" i="0" u="none" strike="noStrike" cap="none" normalizeH="0" baseline="0" dirty="0" err="1" smtClean="0">
                <a:ln>
                  <a:noFill/>
                </a:ln>
                <a:solidFill>
                  <a:schemeClr val="tx1"/>
                </a:solidFill>
                <a:effectLst/>
                <a:ea typeface="Lucida Handwriting" pitchFamily="66" charset="0"/>
                <a:cs typeface="Arial" pitchFamily="34" charset="0"/>
              </a:rPr>
              <a:t>honour</a:t>
            </a:r>
            <a:r>
              <a:rPr kumimoji="0" lang="en-US" sz="2400" b="1" i="0" u="none" strike="noStrike" cap="none" normalizeH="0" baseline="0" dirty="0" smtClean="0">
                <a:ln>
                  <a:noFill/>
                </a:ln>
                <a:solidFill>
                  <a:schemeClr val="tx1"/>
                </a:solidFill>
                <a:effectLst/>
                <a:ea typeface="Lucida Handwriting" pitchFamily="66" charset="0"/>
                <a:cs typeface="Arial" pitchFamily="34" charset="0"/>
              </a:rPr>
              <a:t> is yours, </a:t>
            </a:r>
            <a:br>
              <a:rPr kumimoji="0" lang="en-US" sz="2400" b="1" i="0" u="none" strike="noStrike" cap="none" normalizeH="0" baseline="0" dirty="0" smtClean="0">
                <a:ln>
                  <a:noFill/>
                </a:ln>
                <a:solidFill>
                  <a:schemeClr val="tx1"/>
                </a:solidFill>
                <a:effectLst/>
                <a:ea typeface="Lucida Handwriting" pitchFamily="66" charset="0"/>
                <a:cs typeface="Arial" pitchFamily="34" charset="0"/>
              </a:rPr>
            </a:br>
            <a:r>
              <a:rPr kumimoji="0" lang="en-US" sz="2400" b="1" i="0" u="none" strike="noStrike" cap="none" normalizeH="0" baseline="0" dirty="0" err="1" smtClean="0">
                <a:ln>
                  <a:noFill/>
                </a:ln>
                <a:solidFill>
                  <a:schemeClr val="tx1"/>
                </a:solidFill>
                <a:effectLst/>
                <a:ea typeface="Lucida Handwriting" pitchFamily="66" charset="0"/>
                <a:cs typeface="Arial" pitchFamily="34" charset="0"/>
              </a:rPr>
              <a:t>Almigthy</a:t>
            </a:r>
            <a:r>
              <a:rPr kumimoji="0" lang="en-US" sz="2400" b="1" i="0" u="none" strike="noStrike" cap="none" normalizeH="0" baseline="0" dirty="0" smtClean="0">
                <a:ln>
                  <a:noFill/>
                </a:ln>
                <a:solidFill>
                  <a:schemeClr val="tx1"/>
                </a:solidFill>
                <a:effectLst/>
                <a:ea typeface="Lucida Handwriting" pitchFamily="66" charset="0"/>
                <a:cs typeface="Arial" pitchFamily="34" charset="0"/>
              </a:rPr>
              <a:t> Father, for ever and ever.</a:t>
            </a:r>
            <a:endParaRPr kumimoji="0" lang="en-US" sz="2400" b="0" i="0" u="none" strike="noStrike" cap="none" normalizeH="0" baseline="0" dirty="0" smtClean="0">
              <a:ln>
                <a:noFill/>
              </a:ln>
              <a:solidFill>
                <a:schemeClr val="tx1"/>
              </a:solidFill>
              <a:effectLst/>
              <a:cs typeface="Arial" pitchFamily="34" charset="0"/>
            </a:endParaRPr>
          </a:p>
        </p:txBody>
      </p:sp>
      <p:pic>
        <p:nvPicPr>
          <p:cNvPr id="8" name="Grafik 3" descr="Wernberg2012 030.jpg"/>
          <p:cNvPicPr/>
          <p:nvPr/>
        </p:nvPicPr>
        <p:blipFill>
          <a:blip r:embed="rId2" cstate="print">
            <a:lum bright="-10000" contrast="40000"/>
          </a:blip>
          <a:srcRect l="5266" t="10072" r="2834"/>
          <a:stretch>
            <a:fillRect/>
          </a:stretch>
        </p:blipFill>
        <p:spPr>
          <a:xfrm>
            <a:off x="5364088" y="3933056"/>
            <a:ext cx="3384376" cy="2232247"/>
          </a:xfrm>
          <a:prstGeom prst="rect">
            <a:avLst/>
          </a:prstGeom>
        </p:spPr>
      </p:pic>
    </p:spTree>
  </p:cSld>
  <p:clrMapOvr>
    <a:masterClrMapping/>
  </p:clrMapOvr>
  <p:transition spd="med" advClick="0" advTm="20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3000" fill="hold"/>
                                        <p:tgtEl>
                                          <p:spTgt spid="6"/>
                                        </p:tgtEl>
                                        <p:attrNameLst>
                                          <p:attrName>ppt_w</p:attrName>
                                        </p:attrNameLst>
                                      </p:cBhvr>
                                      <p:tavLst>
                                        <p:tav tm="0">
                                          <p:val>
                                            <p:fltVal val="0"/>
                                          </p:val>
                                        </p:tav>
                                        <p:tav tm="100000">
                                          <p:val>
                                            <p:strVal val="#ppt_w"/>
                                          </p:val>
                                        </p:tav>
                                      </p:tavLst>
                                    </p:anim>
                                    <p:anim calcmode="lin" valueType="num">
                                      <p:cBhvr>
                                        <p:cTn id="8" dur="3000" fill="hold"/>
                                        <p:tgtEl>
                                          <p:spTgt spid="6"/>
                                        </p:tgtEl>
                                        <p:attrNameLst>
                                          <p:attrName>ppt_h</p:attrName>
                                        </p:attrNameLst>
                                      </p:cBhvr>
                                      <p:tavLst>
                                        <p:tav tm="0">
                                          <p:val>
                                            <p:fltVal val="0"/>
                                          </p:val>
                                        </p:tav>
                                        <p:tav tm="100000">
                                          <p:val>
                                            <p:strVal val="#ppt_h"/>
                                          </p:val>
                                        </p:tav>
                                      </p:tavLst>
                                    </p:anim>
                                  </p:childTnLst>
                                </p:cTn>
                              </p:par>
                            </p:childTnLst>
                          </p:cTn>
                        </p:par>
                        <p:par>
                          <p:cTn id="9" fill="hold">
                            <p:stCondLst>
                              <p:cond delay="3000"/>
                            </p:stCondLst>
                            <p:childTnLst>
                              <p:par>
                                <p:cTn id="10" presetID="55" presetClass="entr" presetSubtype="0" fill="hold" grpId="0" nodeType="afterEffect">
                                  <p:stCondLst>
                                    <p:cond delay="0"/>
                                  </p:stCondLst>
                                  <p:childTnLst>
                                    <p:set>
                                      <p:cBhvr>
                                        <p:cTn id="11" dur="1" fill="hold">
                                          <p:stCondLst>
                                            <p:cond delay="0"/>
                                          </p:stCondLst>
                                        </p:cTn>
                                        <p:tgtEl>
                                          <p:spTgt spid="34817"/>
                                        </p:tgtEl>
                                        <p:attrNameLst>
                                          <p:attrName>style.visibility</p:attrName>
                                        </p:attrNameLst>
                                      </p:cBhvr>
                                      <p:to>
                                        <p:strVal val="visible"/>
                                      </p:to>
                                    </p:set>
                                    <p:anim calcmode="lin" valueType="num">
                                      <p:cBhvr>
                                        <p:cTn id="12" dur="5000" fill="hold"/>
                                        <p:tgtEl>
                                          <p:spTgt spid="34817"/>
                                        </p:tgtEl>
                                        <p:attrNameLst>
                                          <p:attrName>ppt_w</p:attrName>
                                        </p:attrNameLst>
                                      </p:cBhvr>
                                      <p:tavLst>
                                        <p:tav tm="0">
                                          <p:val>
                                            <p:strVal val="#ppt_w*0.70"/>
                                          </p:val>
                                        </p:tav>
                                        <p:tav tm="100000">
                                          <p:val>
                                            <p:strVal val="#ppt_w"/>
                                          </p:val>
                                        </p:tav>
                                      </p:tavLst>
                                    </p:anim>
                                    <p:anim calcmode="lin" valueType="num">
                                      <p:cBhvr>
                                        <p:cTn id="13" dur="5000" fill="hold"/>
                                        <p:tgtEl>
                                          <p:spTgt spid="34817"/>
                                        </p:tgtEl>
                                        <p:attrNameLst>
                                          <p:attrName>ppt_h</p:attrName>
                                        </p:attrNameLst>
                                      </p:cBhvr>
                                      <p:tavLst>
                                        <p:tav tm="0">
                                          <p:val>
                                            <p:strVal val="#ppt_h"/>
                                          </p:val>
                                        </p:tav>
                                        <p:tav tm="100000">
                                          <p:val>
                                            <p:strVal val="#ppt_h"/>
                                          </p:val>
                                        </p:tav>
                                      </p:tavLst>
                                    </p:anim>
                                    <p:animEffect transition="in" filter="fade">
                                      <p:cBhvr>
                                        <p:cTn id="14" dur="5000"/>
                                        <p:tgtEl>
                                          <p:spTgt spid="348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481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1"/>
          </p:nvPr>
        </p:nvSpPr>
        <p:spPr>
          <a:xfrm>
            <a:off x="3124200" y="6356350"/>
            <a:ext cx="5552256" cy="365125"/>
          </a:xfrm>
        </p:spPr>
        <p:txBody>
          <a:bodyPr/>
          <a:lstStyle/>
          <a:p>
            <a:r>
              <a:rPr lang="de-DE" dirty="0" err="1" smtClean="0"/>
              <a:t>Season</a:t>
            </a:r>
            <a:r>
              <a:rPr lang="de-DE" dirty="0" smtClean="0"/>
              <a:t> </a:t>
            </a:r>
            <a:r>
              <a:rPr lang="de-DE" dirty="0" err="1" smtClean="0"/>
              <a:t>of</a:t>
            </a:r>
            <a:r>
              <a:rPr lang="de-DE" dirty="0" smtClean="0"/>
              <a:t> </a:t>
            </a:r>
            <a:r>
              <a:rPr lang="de-DE" dirty="0" err="1" smtClean="0"/>
              <a:t>Creation</a:t>
            </a:r>
            <a:r>
              <a:rPr lang="de-DE" dirty="0" smtClean="0"/>
              <a:t> NAD Netzwerk Afrika Deutschland http://www.netzwerkafrika.de</a:t>
            </a:r>
            <a:endParaRPr lang="de-DE" dirty="0"/>
          </a:p>
        </p:txBody>
      </p:sp>
      <p:pic>
        <p:nvPicPr>
          <p:cNvPr id="4" name="Grafik 3" descr="Wernberg2012 030.jpg"/>
          <p:cNvPicPr/>
          <p:nvPr/>
        </p:nvPicPr>
        <p:blipFill>
          <a:blip r:embed="rId2" cstate="print">
            <a:lum bright="70000" contrast="-70000"/>
          </a:blip>
          <a:srcRect l="5266" t="10072" r="2834"/>
          <a:stretch>
            <a:fillRect/>
          </a:stretch>
        </p:blipFill>
        <p:spPr>
          <a:xfrm>
            <a:off x="0" y="0"/>
            <a:ext cx="9144000" cy="6453336"/>
          </a:xfrm>
          <a:prstGeom prst="rect">
            <a:avLst/>
          </a:prstGeom>
        </p:spPr>
      </p:pic>
      <p:sp>
        <p:nvSpPr>
          <p:cNvPr id="33793" name="Rectangle 1"/>
          <p:cNvSpPr>
            <a:spLocks noChangeArrowheads="1"/>
          </p:cNvSpPr>
          <p:nvPr/>
        </p:nvSpPr>
        <p:spPr bwMode="auto">
          <a:xfrm>
            <a:off x="323528" y="1032992"/>
            <a:ext cx="8640960" cy="486287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It is in the Eucharist that all that has been created finds its greatest exaltation. … it is the living centre of the universe, </a:t>
            </a:r>
            <a:br>
              <a:rPr kumimoji="0" lang="en-US"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br>
            <a:r>
              <a:rPr kumimoji="0" lang="en-US"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the overflowing core of love and of inexhaustible life.</a:t>
            </a:r>
          </a:p>
          <a:p>
            <a:pPr marL="0" marR="0" lvl="0" indent="0"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Joined to the incarnate Son, present in the Eucharist, </a:t>
            </a:r>
            <a:br>
              <a:rPr kumimoji="0" lang="en-US"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br>
            <a:r>
              <a:rPr kumimoji="0" lang="en-US"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the whole cosmos gives thanks to God. </a:t>
            </a:r>
            <a:br>
              <a:rPr kumimoji="0" lang="en-US"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br>
            <a:r>
              <a:rPr kumimoji="0" lang="en-US" sz="2400" b="1" i="1"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Indeed the Eucharist is itself an act of cosmic love: </a:t>
            </a:r>
          </a:p>
          <a:p>
            <a:pPr marL="0" marR="0" lvl="0" indent="0" defTabSz="914400" rtl="0" eaLnBrk="0" fontAlgn="base" latinLnBrk="0" hangingPunct="0">
              <a:lnSpc>
                <a:spcPct val="100000"/>
              </a:lnSpc>
              <a:spcBef>
                <a:spcPct val="0"/>
              </a:spcBef>
              <a:spcAft>
                <a:spcPct val="0"/>
              </a:spcAft>
              <a:buClrTx/>
              <a:buSzTx/>
              <a:buFontTx/>
              <a:buNone/>
              <a:tabLst/>
            </a:pPr>
            <a:r>
              <a:rPr lang="en-US" sz="2400" b="1" i="1" dirty="0" smtClean="0">
                <a:effectLst>
                  <a:outerShdw blurRad="38100" dist="38100" dir="2700000" algn="tl">
                    <a:srgbClr val="000000">
                      <a:alpha val="43137"/>
                    </a:srgbClr>
                  </a:outerShdw>
                </a:effectLst>
                <a:latin typeface="Arial" pitchFamily="34" charset="0"/>
                <a:ea typeface="Times New Roman" pitchFamily="18" charset="0"/>
                <a:cs typeface="Arial" pitchFamily="34" charset="0"/>
              </a:rPr>
              <a:t>					</a:t>
            </a:r>
            <a:r>
              <a:rPr kumimoji="0" lang="en-US" sz="2400" b="1" i="1"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“Yes, cosmic! </a:t>
            </a:r>
            <a:r>
              <a:rPr kumimoji="0" lang="en-US"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r>
            <a:br>
              <a:rPr kumimoji="0" lang="en-US"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br>
            <a:r>
              <a:rPr kumimoji="0" lang="en-US"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Because even when it is celebrated on the humble altar of a country church, the Eucharist is always in some way celebrated on the altar of the world”.</a:t>
            </a:r>
            <a:br>
              <a:rPr kumimoji="0" lang="en-US"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br>
            <a:r>
              <a:rPr kumimoji="0" lang="en-US"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The Eucharist joins heaven and earth; </a:t>
            </a:r>
            <a:br>
              <a:rPr kumimoji="0" lang="en-US"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br>
            <a:r>
              <a:rPr kumimoji="0" lang="en-US"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it embraces and penetrates all creation.</a:t>
            </a:r>
            <a:endParaRPr kumimoji="0" lang="de-DE"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The world which came forth from God’s hands </a:t>
            </a:r>
            <a:br>
              <a:rPr kumimoji="0" lang="en-US"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br>
            <a:r>
              <a:rPr kumimoji="0" lang="en-US"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returns to him in blessed and undivided adoration…</a:t>
            </a:r>
            <a:endParaRPr kumimoji="0" lang="de-DE"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Thus, the Eucharist is also a source of light and motivation</a:t>
            </a:r>
            <a:endParaRPr kumimoji="0" lang="de-DE"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for our concerns for the environment,</a:t>
            </a:r>
            <a:endParaRPr kumimoji="0" lang="de-DE"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directing us to be stewards of all creation. </a:t>
            </a:r>
            <a:r>
              <a:rPr lang="en-US" sz="1000" dirty="0" smtClean="0">
                <a:latin typeface="Arial" pitchFamily="34" charset="0"/>
                <a:ea typeface="Times New Roman" pitchFamily="18" charset="0"/>
                <a:cs typeface="Arial" pitchFamily="34" charset="0"/>
              </a:rPr>
              <a:t>LS </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236</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Rectangle 1"/>
          <p:cNvSpPr>
            <a:spLocks noChangeArrowheads="1"/>
          </p:cNvSpPr>
          <p:nvPr/>
        </p:nvSpPr>
        <p:spPr bwMode="auto">
          <a:xfrm>
            <a:off x="0" y="332656"/>
            <a:ext cx="8986243" cy="5232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ea typeface="Times New Roman" pitchFamily="18" charset="0"/>
                <a:cs typeface="Arial" pitchFamily="34" charset="0"/>
              </a:rPr>
              <a:t>THE EUCHARIST – THE GREAT THANKSGIVING OF CREATION</a:t>
            </a:r>
            <a:endParaRPr kumimoji="0" lang="en-US" sz="2800" b="0" i="0" u="none" strike="noStrike" cap="none" normalizeH="0" baseline="0" dirty="0" smtClean="0">
              <a:ln>
                <a:noFill/>
              </a:ln>
              <a:solidFill>
                <a:schemeClr val="tx1"/>
              </a:solidFill>
              <a:effectLst/>
              <a:cs typeface="Arial" pitchFamily="34" charset="0"/>
            </a:endParaRPr>
          </a:p>
        </p:txBody>
      </p:sp>
    </p:spTree>
  </p:cSld>
  <p:clrMapOvr>
    <a:masterClrMapping/>
  </p:clrMapOvr>
  <p:transition spd="med" advClick="0" advTm="20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3793"/>
                                        </p:tgtEl>
                                        <p:attrNameLst>
                                          <p:attrName>style.visibility</p:attrName>
                                        </p:attrNameLst>
                                      </p:cBhvr>
                                      <p:to>
                                        <p:strVal val="visible"/>
                                      </p:to>
                                    </p:set>
                                    <p:anim calcmode="lin" valueType="num">
                                      <p:cBhvr>
                                        <p:cTn id="7" dur="3000" fill="hold"/>
                                        <p:tgtEl>
                                          <p:spTgt spid="33793"/>
                                        </p:tgtEl>
                                        <p:attrNameLst>
                                          <p:attrName>ppt_w</p:attrName>
                                        </p:attrNameLst>
                                      </p:cBhvr>
                                      <p:tavLst>
                                        <p:tav tm="0">
                                          <p:val>
                                            <p:fltVal val="0"/>
                                          </p:val>
                                        </p:tav>
                                        <p:tav tm="100000">
                                          <p:val>
                                            <p:strVal val="#ppt_w"/>
                                          </p:val>
                                        </p:tav>
                                      </p:tavLst>
                                    </p:anim>
                                    <p:anim calcmode="lin" valueType="num">
                                      <p:cBhvr>
                                        <p:cTn id="8" dur="3000" fill="hold"/>
                                        <p:tgtEl>
                                          <p:spTgt spid="3379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1"/>
          </p:nvPr>
        </p:nvSpPr>
        <p:spPr>
          <a:xfrm>
            <a:off x="3124200" y="6356350"/>
            <a:ext cx="5552256" cy="365125"/>
          </a:xfrm>
        </p:spPr>
        <p:txBody>
          <a:bodyPr/>
          <a:lstStyle/>
          <a:p>
            <a:r>
              <a:rPr lang="de-DE" dirty="0" err="1" smtClean="0"/>
              <a:t>Season</a:t>
            </a:r>
            <a:r>
              <a:rPr lang="de-DE" dirty="0" smtClean="0"/>
              <a:t> </a:t>
            </a:r>
            <a:r>
              <a:rPr lang="de-DE" dirty="0" err="1" smtClean="0"/>
              <a:t>of</a:t>
            </a:r>
            <a:r>
              <a:rPr lang="de-DE" dirty="0" smtClean="0"/>
              <a:t> </a:t>
            </a:r>
            <a:r>
              <a:rPr lang="de-DE" dirty="0" err="1" smtClean="0"/>
              <a:t>Creation</a:t>
            </a:r>
            <a:r>
              <a:rPr lang="de-DE" dirty="0" smtClean="0"/>
              <a:t> NAD Netzwerk Afrika Deutschland http://www.netzwerkafrika.de</a:t>
            </a:r>
            <a:endParaRPr lang="de-DE" dirty="0"/>
          </a:p>
        </p:txBody>
      </p:sp>
      <p:sp>
        <p:nvSpPr>
          <p:cNvPr id="8195"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622104" tIns="730020" rIns="468165" bIns="146004" numCol="1" anchor="ctr" anchorCtr="0" compatLnSpc="1">
            <a:prstTxWarp prst="textNoShape">
              <a:avLst/>
            </a:prstTxWarp>
            <a:spAutoFit/>
          </a:bodyPr>
          <a:lstStyle/>
          <a:p>
            <a:endParaRPr lang="de-DE"/>
          </a:p>
        </p:txBody>
      </p:sp>
      <p:pic>
        <p:nvPicPr>
          <p:cNvPr id="9" name="Grafik 3" descr="Wernberg2012 030.jpg"/>
          <p:cNvPicPr/>
          <p:nvPr/>
        </p:nvPicPr>
        <p:blipFill>
          <a:blip r:embed="rId2" cstate="print">
            <a:lum bright="-10000" contrast="40000"/>
          </a:blip>
          <a:srcRect l="5266" t="10072" r="2834"/>
          <a:stretch>
            <a:fillRect/>
          </a:stretch>
        </p:blipFill>
        <p:spPr>
          <a:xfrm>
            <a:off x="0" y="0"/>
            <a:ext cx="9144000" cy="6453336"/>
          </a:xfrm>
          <a:prstGeom prst="rect">
            <a:avLst/>
          </a:prstGeom>
        </p:spPr>
      </p:pic>
      <p:sp>
        <p:nvSpPr>
          <p:cNvPr id="8196" name="Rectangle 4"/>
          <p:cNvSpPr>
            <a:spLocks noChangeArrowheads="1"/>
          </p:cNvSpPr>
          <p:nvPr/>
        </p:nvSpPr>
        <p:spPr bwMode="auto">
          <a:xfrm>
            <a:off x="179512" y="260648"/>
            <a:ext cx="3059832" cy="44627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rgbClr val="FFFFFF"/>
                </a:solidFill>
                <a:effectLst/>
                <a:ea typeface="Times New Roman" pitchFamily="18" charset="0"/>
                <a:cs typeface="Arial" pitchFamily="34" charset="0"/>
              </a:rPr>
              <a:t>"The day of rest,</a:t>
            </a:r>
            <a:endParaRPr kumimoji="0" lang="de-DE" sz="28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err="1" smtClean="0">
                <a:ln>
                  <a:noFill/>
                </a:ln>
                <a:solidFill>
                  <a:srgbClr val="FFFFFF"/>
                </a:solidFill>
                <a:effectLst/>
                <a:ea typeface="Times New Roman" pitchFamily="18" charset="0"/>
                <a:cs typeface="Arial" pitchFamily="34" charset="0"/>
              </a:rPr>
              <a:t>centred</a:t>
            </a:r>
            <a:r>
              <a:rPr kumimoji="0" lang="en-US" sz="2800" b="0" i="0" u="none" strike="noStrike" cap="none" normalizeH="0" baseline="0" dirty="0" smtClean="0">
                <a:ln>
                  <a:noFill/>
                </a:ln>
                <a:solidFill>
                  <a:srgbClr val="FFFFFF"/>
                </a:solidFill>
                <a:effectLst/>
                <a:ea typeface="Times New Roman" pitchFamily="18" charset="0"/>
                <a:cs typeface="Arial" pitchFamily="34" charset="0"/>
              </a:rPr>
              <a:t> on the Eucharist,</a:t>
            </a:r>
            <a:endParaRPr kumimoji="0" lang="de-DE" sz="28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rgbClr val="FFFFFF"/>
                </a:solidFill>
                <a:effectLst/>
                <a:ea typeface="Times New Roman" pitchFamily="18" charset="0"/>
                <a:cs typeface="Arial" pitchFamily="34" charset="0"/>
              </a:rPr>
              <a:t>sheds it light on the whole week,</a:t>
            </a:r>
            <a:endParaRPr kumimoji="0" lang="de-DE" sz="28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rgbClr val="FFFFFF"/>
                </a:solidFill>
                <a:effectLst/>
                <a:ea typeface="Times New Roman" pitchFamily="18" charset="0"/>
                <a:cs typeface="Arial" pitchFamily="34" charset="0"/>
              </a:rPr>
              <a:t>and motivates us</a:t>
            </a:r>
            <a:endParaRPr kumimoji="0" lang="de-DE" sz="28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rgbClr val="FFFFFF"/>
                </a:solidFill>
                <a:effectLst/>
                <a:ea typeface="Times New Roman" pitchFamily="18" charset="0"/>
                <a:cs typeface="Arial" pitchFamily="34" charset="0"/>
              </a:rPr>
              <a:t>to greater concern</a:t>
            </a:r>
            <a:endParaRPr kumimoji="0" lang="de-DE" sz="28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rgbClr val="FFFFFF"/>
                </a:solidFill>
                <a:effectLst/>
                <a:ea typeface="Times New Roman" pitchFamily="18" charset="0"/>
                <a:cs typeface="Arial" pitchFamily="34" charset="0"/>
              </a:rPr>
              <a:t>for nature and the poor.“ </a:t>
            </a:r>
            <a:r>
              <a:rPr kumimoji="0" lang="de-DE" sz="800" b="0" i="0" u="none" strike="noStrike" cap="none" normalizeH="0" baseline="0" dirty="0" smtClean="0">
                <a:ln>
                  <a:noFill/>
                </a:ln>
                <a:solidFill>
                  <a:srgbClr val="FFFFFF"/>
                </a:solidFill>
                <a:effectLst/>
                <a:latin typeface="Arial" pitchFamily="34" charset="0"/>
                <a:ea typeface="Times New Roman" pitchFamily="18" charset="0"/>
                <a:cs typeface="Arial" pitchFamily="34" charset="0"/>
              </a:rPr>
              <a:t>(LS 237)</a:t>
            </a:r>
          </a:p>
          <a:p>
            <a:pPr marL="0" marR="0" lvl="0" indent="0" algn="l" defTabSz="914400" rtl="0" eaLnBrk="0" fontAlgn="base" latinLnBrk="0" hangingPunct="0">
              <a:lnSpc>
                <a:spcPct val="100000"/>
              </a:lnSpc>
              <a:spcBef>
                <a:spcPct val="0"/>
              </a:spcBef>
              <a:spcAft>
                <a:spcPct val="0"/>
              </a:spcAft>
              <a:buClrTx/>
              <a:buSzTx/>
              <a:buFontTx/>
              <a:buNone/>
              <a:tabLst/>
            </a:pPr>
            <a:r>
              <a:rPr kumimoji="0" lang="de-DE" sz="800" b="0" i="0" u="none" strike="noStrike" cap="none" normalizeH="0" baseline="0" dirty="0" smtClean="0">
                <a:ln>
                  <a:noFill/>
                </a:ln>
                <a:solidFill>
                  <a:srgbClr val="FFFFFF"/>
                </a:solidFill>
                <a:effectLst/>
                <a:latin typeface="Arial" pitchFamily="34" charset="0"/>
                <a:ea typeface="Times New Roman" pitchFamily="18" charset="0"/>
                <a:cs typeface="Arial" pitchFamily="34" charset="0"/>
              </a:rPr>
              <a:t/>
            </a:r>
            <a:br>
              <a:rPr kumimoji="0" lang="de-DE" sz="800" b="0" i="0" u="none" strike="noStrike" cap="none" normalizeH="0" baseline="0" dirty="0" smtClean="0">
                <a:ln>
                  <a:noFill/>
                </a:ln>
                <a:solidFill>
                  <a:srgbClr val="FFFFFF"/>
                </a:solidFill>
                <a:effectLst/>
                <a:latin typeface="Arial" pitchFamily="34" charset="0"/>
                <a:ea typeface="Times New Roman" pitchFamily="18" charset="0"/>
                <a:cs typeface="Arial" pitchFamily="34" charset="0"/>
              </a:rPr>
            </a:br>
            <a:endParaRPr kumimoji="0" lang="de-DE"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med" advClick="0" advTm="20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8196"/>
                                        </p:tgtEl>
                                        <p:attrNameLst>
                                          <p:attrName>style.visibility</p:attrName>
                                        </p:attrNameLst>
                                      </p:cBhvr>
                                      <p:to>
                                        <p:strVal val="visible"/>
                                      </p:to>
                                    </p:set>
                                    <p:anim calcmode="lin" valueType="num">
                                      <p:cBhvr>
                                        <p:cTn id="7" dur="3000" fill="hold"/>
                                        <p:tgtEl>
                                          <p:spTgt spid="8196"/>
                                        </p:tgtEl>
                                        <p:attrNameLst>
                                          <p:attrName>ppt_w</p:attrName>
                                        </p:attrNameLst>
                                      </p:cBhvr>
                                      <p:tavLst>
                                        <p:tav tm="0">
                                          <p:val>
                                            <p:strVal val="#ppt_w*0.70"/>
                                          </p:val>
                                        </p:tav>
                                        <p:tav tm="100000">
                                          <p:val>
                                            <p:strVal val="#ppt_w"/>
                                          </p:val>
                                        </p:tav>
                                      </p:tavLst>
                                    </p:anim>
                                    <p:anim calcmode="lin" valueType="num">
                                      <p:cBhvr>
                                        <p:cTn id="8" dur="3000" fill="hold"/>
                                        <p:tgtEl>
                                          <p:spTgt spid="8196"/>
                                        </p:tgtEl>
                                        <p:attrNameLst>
                                          <p:attrName>ppt_h</p:attrName>
                                        </p:attrNameLst>
                                      </p:cBhvr>
                                      <p:tavLst>
                                        <p:tav tm="0">
                                          <p:val>
                                            <p:strVal val="#ppt_h"/>
                                          </p:val>
                                        </p:tav>
                                        <p:tav tm="100000">
                                          <p:val>
                                            <p:strVal val="#ppt_h"/>
                                          </p:val>
                                        </p:tav>
                                      </p:tavLst>
                                    </p:anim>
                                    <p:animEffect transition="in" filter="fade">
                                      <p:cBhvr>
                                        <p:cTn id="9" dur="3000"/>
                                        <p:tgtEl>
                                          <p:spTgt spid="8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1"/>
          </p:nvPr>
        </p:nvSpPr>
        <p:spPr>
          <a:xfrm>
            <a:off x="3124200" y="6356350"/>
            <a:ext cx="5552256" cy="365125"/>
          </a:xfrm>
        </p:spPr>
        <p:txBody>
          <a:bodyPr/>
          <a:lstStyle/>
          <a:p>
            <a:r>
              <a:rPr lang="de-DE" dirty="0" err="1" smtClean="0"/>
              <a:t>Season</a:t>
            </a:r>
            <a:r>
              <a:rPr lang="de-DE" dirty="0" smtClean="0"/>
              <a:t> </a:t>
            </a:r>
            <a:r>
              <a:rPr lang="de-DE" dirty="0" err="1" smtClean="0"/>
              <a:t>of</a:t>
            </a:r>
            <a:r>
              <a:rPr lang="de-DE" dirty="0" smtClean="0"/>
              <a:t> </a:t>
            </a:r>
            <a:r>
              <a:rPr lang="de-DE" dirty="0" err="1" smtClean="0"/>
              <a:t>Creation</a:t>
            </a:r>
            <a:r>
              <a:rPr lang="de-DE" dirty="0" smtClean="0"/>
              <a:t> NAD Netzwerk Afrika Deutschland http://www.netzwerkafrika.de</a:t>
            </a:r>
            <a:endParaRPr lang="de-DE" dirty="0"/>
          </a:p>
        </p:txBody>
      </p:sp>
      <p:pic>
        <p:nvPicPr>
          <p:cNvPr id="4" name="Grafik 0" descr="kapstadt 2008 076 - Kopie.jpg"/>
          <p:cNvPicPr/>
          <p:nvPr/>
        </p:nvPicPr>
        <p:blipFill>
          <a:blip r:embed="rId2" cstate="print">
            <a:lum bright="70000" contrast="-70000"/>
          </a:blip>
          <a:srcRect l="22313" t="9402" r="24058" b="14103"/>
          <a:stretch>
            <a:fillRect/>
          </a:stretch>
        </p:blipFill>
        <p:spPr>
          <a:xfrm flipH="1">
            <a:off x="0" y="0"/>
            <a:ext cx="4644008" cy="6741368"/>
          </a:xfrm>
          <a:prstGeom prst="rect">
            <a:avLst/>
          </a:prstGeom>
        </p:spPr>
      </p:pic>
      <p:pic>
        <p:nvPicPr>
          <p:cNvPr id="5" name="Grafik 0" descr="kapstadt 2008 076 - Kopie.jpg"/>
          <p:cNvPicPr/>
          <p:nvPr/>
        </p:nvPicPr>
        <p:blipFill>
          <a:blip r:embed="rId2" cstate="print">
            <a:lum bright="70000" contrast="-70000"/>
          </a:blip>
          <a:srcRect l="22313" t="9402" r="24058" b="14103"/>
          <a:stretch>
            <a:fillRect/>
          </a:stretch>
        </p:blipFill>
        <p:spPr>
          <a:xfrm>
            <a:off x="4572000" y="0"/>
            <a:ext cx="4572000" cy="6741368"/>
          </a:xfrm>
          <a:prstGeom prst="rect">
            <a:avLst/>
          </a:prstGeom>
        </p:spPr>
      </p:pic>
      <p:sp>
        <p:nvSpPr>
          <p:cNvPr id="31745" name="Rectangle 1"/>
          <p:cNvSpPr>
            <a:spLocks noChangeArrowheads="1"/>
          </p:cNvSpPr>
          <p:nvPr/>
        </p:nvSpPr>
        <p:spPr bwMode="auto">
          <a:xfrm>
            <a:off x="1403648" y="214482"/>
            <a:ext cx="6547883" cy="5232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2800" b="1" dirty="0" smtClean="0">
                <a:ea typeface="Times New Roman" pitchFamily="18" charset="0"/>
                <a:cs typeface="Arial" pitchFamily="34" charset="0"/>
              </a:rPr>
              <a:t>CREATION – A REFLECTION OF THE TRINITY</a:t>
            </a:r>
          </a:p>
        </p:txBody>
      </p:sp>
      <p:sp>
        <p:nvSpPr>
          <p:cNvPr id="7" name="Rechteck 6"/>
          <p:cNvSpPr/>
          <p:nvPr/>
        </p:nvSpPr>
        <p:spPr>
          <a:xfrm>
            <a:off x="323528" y="836712"/>
            <a:ext cx="8424936" cy="1631216"/>
          </a:xfrm>
          <a:prstGeom prst="rect">
            <a:avLst/>
          </a:prstGeom>
        </p:spPr>
        <p:txBody>
          <a:bodyPr wrap="square">
            <a:spAutoFit/>
          </a:bodyPr>
          <a:lstStyle/>
          <a:p>
            <a:r>
              <a:rPr lang="en-US" sz="2000" i="1" dirty="0" smtClean="0"/>
              <a:t>For most Christians the Trinity is a difficult truth. </a:t>
            </a:r>
            <a:br>
              <a:rPr lang="en-US" sz="2000" i="1" dirty="0" smtClean="0"/>
            </a:br>
            <a:r>
              <a:rPr lang="en-US" sz="2000" i="1" dirty="0" smtClean="0"/>
              <a:t>For Pope Francis, the Trinity is the key to understanding the world and ourselves. God is relationship. All creatures strive to relate to others. </a:t>
            </a:r>
            <a:br>
              <a:rPr lang="en-US" sz="2000" i="1" dirty="0" smtClean="0"/>
            </a:br>
            <a:r>
              <a:rPr lang="en-US" sz="2000" i="1" dirty="0" smtClean="0"/>
              <a:t>The human person grows to maturity through relating to God, </a:t>
            </a:r>
            <a:br>
              <a:rPr lang="en-US" sz="2000" i="1" dirty="0" smtClean="0"/>
            </a:br>
            <a:r>
              <a:rPr lang="en-US" sz="2000" i="1" dirty="0" smtClean="0"/>
              <a:t>					to others and to all creatures. </a:t>
            </a:r>
            <a:endParaRPr lang="de-DE" sz="2000" dirty="0"/>
          </a:p>
        </p:txBody>
      </p:sp>
      <p:sp>
        <p:nvSpPr>
          <p:cNvPr id="31746" name="Rectangle 2"/>
          <p:cNvSpPr>
            <a:spLocks noChangeArrowheads="1"/>
          </p:cNvSpPr>
          <p:nvPr/>
        </p:nvSpPr>
        <p:spPr bwMode="auto">
          <a:xfrm>
            <a:off x="251520" y="2636912"/>
            <a:ext cx="8208912" cy="3046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1" u="none" strike="noStrike" cap="none" normalizeH="0" baseline="0" dirty="0" smtClean="0">
                <a:ln>
                  <a:noFill/>
                </a:ln>
                <a:solidFill>
                  <a:schemeClr val="tx1"/>
                </a:solidFill>
                <a:effectLst/>
                <a:ea typeface="Times New Roman" pitchFamily="18" charset="0"/>
                <a:cs typeface="Arial" pitchFamily="34" charset="0"/>
              </a:rPr>
              <a:t>Prayer</a:t>
            </a:r>
            <a:endParaRPr kumimoji="0" lang="de-DE" sz="24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ea typeface="Lucida Handwriting" pitchFamily="66" charset="0"/>
                <a:cs typeface="Arial" pitchFamily="34" charset="0"/>
              </a:rPr>
              <a:t>O Triune Lord, wondrous community of infinite love, </a:t>
            </a:r>
            <a:br>
              <a:rPr kumimoji="0" lang="en-US" sz="2400" b="1" i="0" u="none" strike="noStrike" cap="none" normalizeH="0" baseline="0" dirty="0" smtClean="0">
                <a:ln>
                  <a:noFill/>
                </a:ln>
                <a:solidFill>
                  <a:schemeClr val="tx1"/>
                </a:solidFill>
                <a:effectLst/>
                <a:ea typeface="Lucida Handwriting" pitchFamily="66" charset="0"/>
                <a:cs typeface="Arial" pitchFamily="34" charset="0"/>
              </a:rPr>
            </a:br>
            <a:r>
              <a:rPr kumimoji="0" lang="en-US" sz="2400" b="1" i="0" u="none" strike="noStrike" cap="none" normalizeH="0" baseline="0" dirty="0" smtClean="0">
                <a:ln>
                  <a:noFill/>
                </a:ln>
                <a:solidFill>
                  <a:schemeClr val="tx1"/>
                </a:solidFill>
                <a:effectLst/>
                <a:ea typeface="Lucida Handwriting" pitchFamily="66" charset="0"/>
                <a:cs typeface="Arial" pitchFamily="34" charset="0"/>
              </a:rPr>
              <a:t>teach us to contemplate you in the beauty of the universe,</a:t>
            </a:r>
            <a:endParaRPr kumimoji="0" lang="de-DE" sz="24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ea typeface="Lucida Handwriting" pitchFamily="66" charset="0"/>
                <a:cs typeface="Arial" pitchFamily="34" charset="0"/>
              </a:rPr>
              <a:t>for all things speak of you.</a:t>
            </a:r>
            <a:endParaRPr kumimoji="0" lang="de-DE" sz="24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ea typeface="Lucida Handwriting" pitchFamily="66" charset="0"/>
                <a:cs typeface="Arial" pitchFamily="34" charset="0"/>
              </a:rPr>
              <a:t>Awaken our praise and thankfulness </a:t>
            </a:r>
            <a:br>
              <a:rPr kumimoji="0" lang="en-US" sz="2400" b="1" i="0" u="none" strike="noStrike" cap="none" normalizeH="0" baseline="0" dirty="0" smtClean="0">
                <a:ln>
                  <a:noFill/>
                </a:ln>
                <a:solidFill>
                  <a:schemeClr val="tx1"/>
                </a:solidFill>
                <a:effectLst/>
                <a:ea typeface="Lucida Handwriting" pitchFamily="66" charset="0"/>
                <a:cs typeface="Arial" pitchFamily="34" charset="0"/>
              </a:rPr>
            </a:br>
            <a:r>
              <a:rPr kumimoji="0" lang="en-US" sz="2400" b="1" i="0" u="none" strike="noStrike" cap="none" normalizeH="0" baseline="0" dirty="0" smtClean="0">
                <a:ln>
                  <a:noFill/>
                </a:ln>
                <a:solidFill>
                  <a:schemeClr val="tx1"/>
                </a:solidFill>
                <a:effectLst/>
                <a:ea typeface="Lucida Handwriting" pitchFamily="66" charset="0"/>
                <a:cs typeface="Arial" pitchFamily="34" charset="0"/>
              </a:rPr>
              <a:t>for every being that you have made.</a:t>
            </a:r>
            <a:endParaRPr kumimoji="0" lang="de-DE" sz="24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ea typeface="Lucida Handwriting" pitchFamily="66" charset="0"/>
                <a:cs typeface="Arial" pitchFamily="34" charset="0"/>
              </a:rPr>
              <a:t>Give us the grace to feel profoundly </a:t>
            </a:r>
            <a:br>
              <a:rPr kumimoji="0" lang="en-US" sz="2400" b="1" i="0" u="none" strike="noStrike" cap="none" normalizeH="0" baseline="0" dirty="0" smtClean="0">
                <a:ln>
                  <a:noFill/>
                </a:ln>
                <a:solidFill>
                  <a:schemeClr val="tx1"/>
                </a:solidFill>
                <a:effectLst/>
                <a:ea typeface="Lucida Handwriting" pitchFamily="66" charset="0"/>
                <a:cs typeface="Arial" pitchFamily="34" charset="0"/>
              </a:rPr>
            </a:br>
            <a:r>
              <a:rPr kumimoji="0" lang="en-US" sz="2400" b="1" i="0" u="none" strike="noStrike" cap="none" normalizeH="0" baseline="0" dirty="0" smtClean="0">
                <a:ln>
                  <a:noFill/>
                </a:ln>
                <a:solidFill>
                  <a:schemeClr val="tx1"/>
                </a:solidFill>
                <a:effectLst/>
                <a:ea typeface="Lucida Handwriting" pitchFamily="66" charset="0"/>
                <a:cs typeface="Arial" pitchFamily="34" charset="0"/>
              </a:rPr>
              <a:t>joined to everything that is.</a:t>
            </a:r>
            <a:endParaRPr kumimoji="0" lang="en-US" sz="2400" b="0" i="0" u="none" strike="noStrike" cap="none" normalizeH="0" baseline="0" dirty="0" smtClean="0">
              <a:ln>
                <a:noFill/>
              </a:ln>
              <a:solidFill>
                <a:schemeClr val="tx1"/>
              </a:solidFill>
              <a:effectLst/>
              <a:cs typeface="Arial" pitchFamily="34" charset="0"/>
            </a:endParaRPr>
          </a:p>
        </p:txBody>
      </p:sp>
      <p:pic>
        <p:nvPicPr>
          <p:cNvPr id="9" name="Grafik 0" descr="kapstadt 2008 076 - Kopie.jpg"/>
          <p:cNvPicPr/>
          <p:nvPr/>
        </p:nvPicPr>
        <p:blipFill>
          <a:blip r:embed="rId2" cstate="print"/>
          <a:srcRect l="22313" t="9402" r="24058" b="14103"/>
          <a:stretch>
            <a:fillRect/>
          </a:stretch>
        </p:blipFill>
        <p:spPr>
          <a:xfrm>
            <a:off x="7524328" y="3861048"/>
            <a:ext cx="1440160" cy="2636912"/>
          </a:xfrm>
          <a:prstGeom prst="rect">
            <a:avLst/>
          </a:prstGeom>
        </p:spPr>
      </p:pic>
    </p:spTree>
  </p:cSld>
  <p:clrMapOvr>
    <a:masterClrMapping/>
  </p:clrMapOvr>
  <p:transition spd="med" advClick="0" advTm="20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31746"/>
                                        </p:tgtEl>
                                        <p:attrNameLst>
                                          <p:attrName>style.visibility</p:attrName>
                                        </p:attrNameLst>
                                      </p:cBhvr>
                                      <p:to>
                                        <p:strVal val="visible"/>
                                      </p:to>
                                    </p:set>
                                    <p:anim calcmode="lin" valueType="num">
                                      <p:cBhvr>
                                        <p:cTn id="7" dur="3000" fill="hold"/>
                                        <p:tgtEl>
                                          <p:spTgt spid="31746"/>
                                        </p:tgtEl>
                                        <p:attrNameLst>
                                          <p:attrName>ppt_w</p:attrName>
                                        </p:attrNameLst>
                                      </p:cBhvr>
                                      <p:tavLst>
                                        <p:tav tm="0">
                                          <p:val>
                                            <p:strVal val="#ppt_w*0.70"/>
                                          </p:val>
                                        </p:tav>
                                        <p:tav tm="100000">
                                          <p:val>
                                            <p:strVal val="#ppt_w"/>
                                          </p:val>
                                        </p:tav>
                                      </p:tavLst>
                                    </p:anim>
                                    <p:anim calcmode="lin" valueType="num">
                                      <p:cBhvr>
                                        <p:cTn id="8" dur="3000" fill="hold"/>
                                        <p:tgtEl>
                                          <p:spTgt spid="31746"/>
                                        </p:tgtEl>
                                        <p:attrNameLst>
                                          <p:attrName>ppt_h</p:attrName>
                                        </p:attrNameLst>
                                      </p:cBhvr>
                                      <p:tavLst>
                                        <p:tav tm="0">
                                          <p:val>
                                            <p:strVal val="#ppt_h"/>
                                          </p:val>
                                        </p:tav>
                                        <p:tav tm="100000">
                                          <p:val>
                                            <p:strVal val="#ppt_h"/>
                                          </p:val>
                                        </p:tav>
                                      </p:tavLst>
                                    </p:anim>
                                    <p:animEffect transition="in" filter="fade">
                                      <p:cBhvr>
                                        <p:cTn id="9" dur="3000"/>
                                        <p:tgtEl>
                                          <p:spTgt spid="317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1"/>
          </p:nvPr>
        </p:nvSpPr>
        <p:spPr>
          <a:xfrm>
            <a:off x="3124200" y="6356350"/>
            <a:ext cx="5552256" cy="365125"/>
          </a:xfrm>
        </p:spPr>
        <p:txBody>
          <a:bodyPr/>
          <a:lstStyle/>
          <a:p>
            <a:r>
              <a:rPr lang="de-DE" dirty="0" err="1" smtClean="0"/>
              <a:t>Season</a:t>
            </a:r>
            <a:r>
              <a:rPr lang="de-DE" dirty="0" smtClean="0"/>
              <a:t> </a:t>
            </a:r>
            <a:r>
              <a:rPr lang="de-DE" dirty="0" err="1" smtClean="0"/>
              <a:t>of</a:t>
            </a:r>
            <a:r>
              <a:rPr lang="de-DE" dirty="0" smtClean="0"/>
              <a:t> </a:t>
            </a:r>
            <a:r>
              <a:rPr lang="de-DE" dirty="0" err="1" smtClean="0"/>
              <a:t>Creation</a:t>
            </a:r>
            <a:r>
              <a:rPr lang="de-DE" dirty="0" smtClean="0"/>
              <a:t> NAD Netzwerk Afrika Deutschland http://www.netzwerkafrika.de</a:t>
            </a:r>
            <a:endParaRPr lang="de-DE" dirty="0"/>
          </a:p>
        </p:txBody>
      </p:sp>
      <p:pic>
        <p:nvPicPr>
          <p:cNvPr id="4" name="Grafik 0" descr="kapstadt 2008 076 - Kopie.jpg"/>
          <p:cNvPicPr/>
          <p:nvPr/>
        </p:nvPicPr>
        <p:blipFill>
          <a:blip r:embed="rId2" cstate="print">
            <a:lum bright="70000" contrast="-70000"/>
          </a:blip>
          <a:srcRect l="22313" t="9402" r="24058" b="14103"/>
          <a:stretch>
            <a:fillRect/>
          </a:stretch>
        </p:blipFill>
        <p:spPr>
          <a:xfrm flipH="1">
            <a:off x="0" y="0"/>
            <a:ext cx="4644008" cy="6741368"/>
          </a:xfrm>
          <a:prstGeom prst="rect">
            <a:avLst/>
          </a:prstGeom>
        </p:spPr>
      </p:pic>
      <p:pic>
        <p:nvPicPr>
          <p:cNvPr id="5" name="Grafik 0" descr="kapstadt 2008 076 - Kopie.jpg"/>
          <p:cNvPicPr/>
          <p:nvPr/>
        </p:nvPicPr>
        <p:blipFill>
          <a:blip r:embed="rId2" cstate="print">
            <a:lum bright="70000" contrast="-70000"/>
          </a:blip>
          <a:srcRect l="22313" t="9402" r="24058" b="14103"/>
          <a:stretch>
            <a:fillRect/>
          </a:stretch>
        </p:blipFill>
        <p:spPr>
          <a:xfrm>
            <a:off x="4572000" y="116632"/>
            <a:ext cx="4572000" cy="6741368"/>
          </a:xfrm>
          <a:prstGeom prst="rect">
            <a:avLst/>
          </a:prstGeom>
        </p:spPr>
      </p:pic>
      <p:sp>
        <p:nvSpPr>
          <p:cNvPr id="36865" name="Rectangle 1"/>
          <p:cNvSpPr>
            <a:spLocks noChangeArrowheads="1"/>
          </p:cNvSpPr>
          <p:nvPr/>
        </p:nvSpPr>
        <p:spPr bwMode="auto">
          <a:xfrm>
            <a:off x="0" y="1124744"/>
            <a:ext cx="889248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The Trinity has left its mark on all creation… Each creature bears in itself a specifically Trinitarian structure. </a:t>
            </a:r>
            <a:r>
              <a:rPr kumimoji="0" lang="en-US"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LS </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239</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Rectangle 1"/>
          <p:cNvSpPr>
            <a:spLocks noChangeArrowheads="1"/>
          </p:cNvSpPr>
          <p:nvPr/>
        </p:nvSpPr>
        <p:spPr bwMode="auto">
          <a:xfrm>
            <a:off x="1403648" y="214482"/>
            <a:ext cx="6547883" cy="5232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2800" b="1" dirty="0" smtClean="0">
                <a:ea typeface="Times New Roman" pitchFamily="18" charset="0"/>
                <a:cs typeface="Arial" pitchFamily="34" charset="0"/>
              </a:rPr>
              <a:t>CREATION – A REFLECTION OF THE TRINITY</a:t>
            </a:r>
          </a:p>
        </p:txBody>
      </p:sp>
      <p:sp>
        <p:nvSpPr>
          <p:cNvPr id="36866" name="Rectangle 2"/>
          <p:cNvSpPr>
            <a:spLocks noChangeArrowheads="1"/>
          </p:cNvSpPr>
          <p:nvPr/>
        </p:nvSpPr>
        <p:spPr bwMode="auto">
          <a:xfrm>
            <a:off x="395536" y="4653136"/>
            <a:ext cx="8100392"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1" u="none" strike="noStrike" cap="none" normalizeH="0" baseline="0" dirty="0" smtClean="0">
                <a:ln>
                  <a:noFill/>
                </a:ln>
                <a:solidFill>
                  <a:schemeClr val="tx1"/>
                </a:solidFill>
                <a:effectLst>
                  <a:outerShdw blurRad="38100" dist="38100" dir="2700000" algn="tl">
                    <a:srgbClr val="000000">
                      <a:alpha val="43137"/>
                    </a:srgbClr>
                  </a:outerShdw>
                </a:effectLst>
                <a:ea typeface="Times New Roman" pitchFamily="18" charset="0"/>
                <a:cs typeface="Arial" pitchFamily="34" charset="0"/>
              </a:rPr>
              <a:t>The divine Persons are subsistent relations, </a:t>
            </a:r>
            <a:br>
              <a:rPr kumimoji="0" lang="en-US" sz="2800" b="1" i="1" u="none" strike="noStrike" cap="none" normalizeH="0" baseline="0" dirty="0" smtClean="0">
                <a:ln>
                  <a:noFill/>
                </a:ln>
                <a:solidFill>
                  <a:schemeClr val="tx1"/>
                </a:solidFill>
                <a:effectLst>
                  <a:outerShdw blurRad="38100" dist="38100" dir="2700000" algn="tl">
                    <a:srgbClr val="000000">
                      <a:alpha val="43137"/>
                    </a:srgbClr>
                  </a:outerShdw>
                </a:effectLst>
                <a:ea typeface="Times New Roman" pitchFamily="18" charset="0"/>
                <a:cs typeface="Arial" pitchFamily="34" charset="0"/>
              </a:rPr>
            </a:br>
            <a:r>
              <a:rPr kumimoji="0" lang="en-US" sz="2800" b="1" i="1" u="none" strike="noStrike" cap="none" normalizeH="0" baseline="0" dirty="0" smtClean="0">
                <a:ln>
                  <a:noFill/>
                </a:ln>
                <a:solidFill>
                  <a:schemeClr val="tx1"/>
                </a:solidFill>
                <a:effectLst>
                  <a:outerShdw blurRad="38100" dist="38100" dir="2700000" algn="tl">
                    <a:srgbClr val="000000">
                      <a:alpha val="43137"/>
                    </a:srgbClr>
                  </a:outerShdw>
                </a:effectLst>
                <a:ea typeface="Times New Roman" pitchFamily="18" charset="0"/>
                <a:cs typeface="Arial" pitchFamily="34" charset="0"/>
              </a:rPr>
              <a:t>and the world, created according to the divine model, </a:t>
            </a:r>
            <a:br>
              <a:rPr kumimoji="0" lang="en-US" sz="2800" b="1" i="1" u="none" strike="noStrike" cap="none" normalizeH="0" baseline="0" dirty="0" smtClean="0">
                <a:ln>
                  <a:noFill/>
                </a:ln>
                <a:solidFill>
                  <a:schemeClr val="tx1"/>
                </a:solidFill>
                <a:effectLst>
                  <a:outerShdw blurRad="38100" dist="38100" dir="2700000" algn="tl">
                    <a:srgbClr val="000000">
                      <a:alpha val="43137"/>
                    </a:srgbClr>
                  </a:outerShdw>
                </a:effectLst>
                <a:ea typeface="Times New Roman" pitchFamily="18" charset="0"/>
                <a:cs typeface="Arial" pitchFamily="34" charset="0"/>
              </a:rPr>
            </a:br>
            <a:r>
              <a:rPr kumimoji="0" lang="en-US" sz="2800" b="1" i="1" u="none" strike="noStrike" cap="none" normalizeH="0" baseline="0" dirty="0" smtClean="0">
                <a:ln>
                  <a:noFill/>
                </a:ln>
                <a:solidFill>
                  <a:schemeClr val="tx1"/>
                </a:solidFill>
                <a:effectLst>
                  <a:outerShdw blurRad="38100" dist="38100" dir="2700000" algn="tl">
                    <a:srgbClr val="000000">
                      <a:alpha val="43137"/>
                    </a:srgbClr>
                  </a:outerShdw>
                </a:effectLst>
                <a:ea typeface="Times New Roman" pitchFamily="18" charset="0"/>
                <a:cs typeface="Arial" pitchFamily="34" charset="0"/>
              </a:rPr>
              <a:t>is a web of relationships</a:t>
            </a:r>
            <a:r>
              <a:rPr kumimoji="0" lang="en-US" sz="18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6867" name="Rectangle 3"/>
          <p:cNvSpPr>
            <a:spLocks noChangeArrowheads="1"/>
          </p:cNvSpPr>
          <p:nvPr/>
        </p:nvSpPr>
        <p:spPr bwMode="auto">
          <a:xfrm>
            <a:off x="683568" y="2996952"/>
            <a:ext cx="7560840" cy="1477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It is proper to every living being to tend towards other things. This leads… to discover a key to our own </a:t>
            </a:r>
            <a:r>
              <a:rPr kumimoji="0" lang="en-US" sz="18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fulfilment</a:t>
            </a:r>
            <a:r>
              <a:rPr kumimoji="0" lang="en-US" sz="18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The human person grows more, matures more and is sanctified more to the extent that he or she enters into relationships, going out from themselves to live in communion with God, with others and with all creatures.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6868" name="Rectangle 4"/>
          <p:cNvSpPr>
            <a:spLocks noChangeArrowheads="1"/>
          </p:cNvSpPr>
          <p:nvPr/>
        </p:nvSpPr>
        <p:spPr bwMode="auto">
          <a:xfrm>
            <a:off x="539552" y="1988840"/>
            <a:ext cx="7776864"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In this way, they make their own that Trinitarian dynamism </a:t>
            </a:r>
            <a:br>
              <a:rPr kumimoji="0" lang="en-US"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br>
            <a:r>
              <a:rPr kumimoji="0" lang="en-US"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which God imprinted in them when they were created.</a:t>
            </a:r>
            <a:r>
              <a:rPr kumimoji="0" lang="en-US" sz="17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lang="en-US" sz="1000" dirty="0" smtClean="0">
                <a:latin typeface="Arial" pitchFamily="34" charset="0"/>
                <a:ea typeface="Times New Roman" pitchFamily="18" charset="0"/>
                <a:cs typeface="Arial" pitchFamily="34" charset="0"/>
              </a:rPr>
              <a:t>LS </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240</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med" advClick="0" advTm="20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6865"/>
                                        </p:tgtEl>
                                        <p:attrNameLst>
                                          <p:attrName>style.visibility</p:attrName>
                                        </p:attrNameLst>
                                      </p:cBhvr>
                                      <p:to>
                                        <p:strVal val="visible"/>
                                      </p:to>
                                    </p:set>
                                    <p:anim calcmode="lin" valueType="num">
                                      <p:cBhvr>
                                        <p:cTn id="7" dur="3000" fill="hold"/>
                                        <p:tgtEl>
                                          <p:spTgt spid="36865"/>
                                        </p:tgtEl>
                                        <p:attrNameLst>
                                          <p:attrName>ppt_w</p:attrName>
                                        </p:attrNameLst>
                                      </p:cBhvr>
                                      <p:tavLst>
                                        <p:tav tm="0">
                                          <p:val>
                                            <p:fltVal val="0"/>
                                          </p:val>
                                        </p:tav>
                                        <p:tav tm="100000">
                                          <p:val>
                                            <p:strVal val="#ppt_w"/>
                                          </p:val>
                                        </p:tav>
                                      </p:tavLst>
                                    </p:anim>
                                    <p:anim calcmode="lin" valueType="num">
                                      <p:cBhvr>
                                        <p:cTn id="8" dur="3000" fill="hold"/>
                                        <p:tgtEl>
                                          <p:spTgt spid="36865"/>
                                        </p:tgtEl>
                                        <p:attrNameLst>
                                          <p:attrName>ppt_h</p:attrName>
                                        </p:attrNameLst>
                                      </p:cBhvr>
                                      <p:tavLst>
                                        <p:tav tm="0">
                                          <p:val>
                                            <p:fltVal val="0"/>
                                          </p:val>
                                        </p:tav>
                                        <p:tav tm="100000">
                                          <p:val>
                                            <p:strVal val="#ppt_h"/>
                                          </p:val>
                                        </p:tav>
                                      </p:tavLst>
                                    </p:anim>
                                  </p:childTnLst>
                                </p:cTn>
                              </p:par>
                            </p:childTnLst>
                          </p:cTn>
                        </p:par>
                        <p:par>
                          <p:cTn id="9" fill="hold">
                            <p:stCondLst>
                              <p:cond delay="3000"/>
                            </p:stCondLst>
                            <p:childTnLst>
                              <p:par>
                                <p:cTn id="10" presetID="23" presetClass="entr" presetSubtype="16" fill="hold" grpId="0" nodeType="afterEffect">
                                  <p:stCondLst>
                                    <p:cond delay="0"/>
                                  </p:stCondLst>
                                  <p:childTnLst>
                                    <p:set>
                                      <p:cBhvr>
                                        <p:cTn id="11" dur="1" fill="hold">
                                          <p:stCondLst>
                                            <p:cond delay="0"/>
                                          </p:stCondLst>
                                        </p:cTn>
                                        <p:tgtEl>
                                          <p:spTgt spid="36868"/>
                                        </p:tgtEl>
                                        <p:attrNameLst>
                                          <p:attrName>style.visibility</p:attrName>
                                        </p:attrNameLst>
                                      </p:cBhvr>
                                      <p:to>
                                        <p:strVal val="visible"/>
                                      </p:to>
                                    </p:set>
                                    <p:anim calcmode="lin" valueType="num">
                                      <p:cBhvr>
                                        <p:cTn id="12" dur="3000" fill="hold"/>
                                        <p:tgtEl>
                                          <p:spTgt spid="36868"/>
                                        </p:tgtEl>
                                        <p:attrNameLst>
                                          <p:attrName>ppt_w</p:attrName>
                                        </p:attrNameLst>
                                      </p:cBhvr>
                                      <p:tavLst>
                                        <p:tav tm="0">
                                          <p:val>
                                            <p:fltVal val="0"/>
                                          </p:val>
                                        </p:tav>
                                        <p:tav tm="100000">
                                          <p:val>
                                            <p:strVal val="#ppt_w"/>
                                          </p:val>
                                        </p:tav>
                                      </p:tavLst>
                                    </p:anim>
                                    <p:anim calcmode="lin" valueType="num">
                                      <p:cBhvr>
                                        <p:cTn id="13" dur="3000" fill="hold"/>
                                        <p:tgtEl>
                                          <p:spTgt spid="36868"/>
                                        </p:tgtEl>
                                        <p:attrNameLst>
                                          <p:attrName>ppt_h</p:attrName>
                                        </p:attrNameLst>
                                      </p:cBhvr>
                                      <p:tavLst>
                                        <p:tav tm="0">
                                          <p:val>
                                            <p:fltVal val="0"/>
                                          </p:val>
                                        </p:tav>
                                        <p:tav tm="100000">
                                          <p:val>
                                            <p:strVal val="#ppt_h"/>
                                          </p:val>
                                        </p:tav>
                                      </p:tavLst>
                                    </p:anim>
                                  </p:childTnLst>
                                </p:cTn>
                              </p:par>
                            </p:childTnLst>
                          </p:cTn>
                        </p:par>
                        <p:par>
                          <p:cTn id="14" fill="hold">
                            <p:stCondLst>
                              <p:cond delay="6000"/>
                            </p:stCondLst>
                            <p:childTnLst>
                              <p:par>
                                <p:cTn id="15" presetID="23" presetClass="entr" presetSubtype="16" fill="hold" nodeType="afterEffect">
                                  <p:stCondLst>
                                    <p:cond delay="0"/>
                                  </p:stCondLst>
                                  <p:childTnLst>
                                    <p:set>
                                      <p:cBhvr>
                                        <p:cTn id="16" dur="1" fill="hold">
                                          <p:stCondLst>
                                            <p:cond delay="0"/>
                                          </p:stCondLst>
                                        </p:cTn>
                                        <p:tgtEl>
                                          <p:spTgt spid="36867"/>
                                        </p:tgtEl>
                                        <p:attrNameLst>
                                          <p:attrName>style.visibility</p:attrName>
                                        </p:attrNameLst>
                                      </p:cBhvr>
                                      <p:to>
                                        <p:strVal val="visible"/>
                                      </p:to>
                                    </p:set>
                                    <p:anim calcmode="lin" valueType="num">
                                      <p:cBhvr>
                                        <p:cTn id="17" dur="3000" fill="hold"/>
                                        <p:tgtEl>
                                          <p:spTgt spid="36867"/>
                                        </p:tgtEl>
                                        <p:attrNameLst>
                                          <p:attrName>ppt_w</p:attrName>
                                        </p:attrNameLst>
                                      </p:cBhvr>
                                      <p:tavLst>
                                        <p:tav tm="0">
                                          <p:val>
                                            <p:fltVal val="0"/>
                                          </p:val>
                                        </p:tav>
                                        <p:tav tm="100000">
                                          <p:val>
                                            <p:strVal val="#ppt_w"/>
                                          </p:val>
                                        </p:tav>
                                      </p:tavLst>
                                    </p:anim>
                                    <p:anim calcmode="lin" valueType="num">
                                      <p:cBhvr>
                                        <p:cTn id="18" dur="3000" fill="hold"/>
                                        <p:tgtEl>
                                          <p:spTgt spid="36867"/>
                                        </p:tgtEl>
                                        <p:attrNameLst>
                                          <p:attrName>ppt_h</p:attrName>
                                        </p:attrNameLst>
                                      </p:cBhvr>
                                      <p:tavLst>
                                        <p:tav tm="0">
                                          <p:val>
                                            <p:fltVal val="0"/>
                                          </p:val>
                                        </p:tav>
                                        <p:tav tm="100000">
                                          <p:val>
                                            <p:strVal val="#ppt_h"/>
                                          </p:val>
                                        </p:tav>
                                      </p:tavLst>
                                    </p:anim>
                                  </p:childTnLst>
                                </p:cTn>
                              </p:par>
                            </p:childTnLst>
                          </p:cTn>
                        </p:par>
                        <p:par>
                          <p:cTn id="19" fill="hold">
                            <p:stCondLst>
                              <p:cond delay="9000"/>
                            </p:stCondLst>
                            <p:childTnLst>
                              <p:par>
                                <p:cTn id="20" presetID="55" presetClass="entr" presetSubtype="0" fill="hold" nodeType="afterEffect">
                                  <p:stCondLst>
                                    <p:cond delay="0"/>
                                  </p:stCondLst>
                                  <p:childTnLst>
                                    <p:set>
                                      <p:cBhvr>
                                        <p:cTn id="21" dur="1" fill="hold">
                                          <p:stCondLst>
                                            <p:cond delay="0"/>
                                          </p:stCondLst>
                                        </p:cTn>
                                        <p:tgtEl>
                                          <p:spTgt spid="36866"/>
                                        </p:tgtEl>
                                        <p:attrNameLst>
                                          <p:attrName>style.visibility</p:attrName>
                                        </p:attrNameLst>
                                      </p:cBhvr>
                                      <p:to>
                                        <p:strVal val="visible"/>
                                      </p:to>
                                    </p:set>
                                    <p:anim calcmode="lin" valueType="num">
                                      <p:cBhvr>
                                        <p:cTn id="22" dur="1000" fill="hold"/>
                                        <p:tgtEl>
                                          <p:spTgt spid="36866"/>
                                        </p:tgtEl>
                                        <p:attrNameLst>
                                          <p:attrName>ppt_w</p:attrName>
                                        </p:attrNameLst>
                                      </p:cBhvr>
                                      <p:tavLst>
                                        <p:tav tm="0">
                                          <p:val>
                                            <p:strVal val="#ppt_w*0.70"/>
                                          </p:val>
                                        </p:tav>
                                        <p:tav tm="100000">
                                          <p:val>
                                            <p:strVal val="#ppt_w"/>
                                          </p:val>
                                        </p:tav>
                                      </p:tavLst>
                                    </p:anim>
                                    <p:anim calcmode="lin" valueType="num">
                                      <p:cBhvr>
                                        <p:cTn id="23" dur="1000" fill="hold"/>
                                        <p:tgtEl>
                                          <p:spTgt spid="36866"/>
                                        </p:tgtEl>
                                        <p:attrNameLst>
                                          <p:attrName>ppt_h</p:attrName>
                                        </p:attrNameLst>
                                      </p:cBhvr>
                                      <p:tavLst>
                                        <p:tav tm="0">
                                          <p:val>
                                            <p:strVal val="#ppt_h"/>
                                          </p:val>
                                        </p:tav>
                                        <p:tav tm="100000">
                                          <p:val>
                                            <p:strVal val="#ppt_h"/>
                                          </p:val>
                                        </p:tav>
                                      </p:tavLst>
                                    </p:anim>
                                    <p:animEffect transition="in" filter="fade">
                                      <p:cBhvr>
                                        <p:cTn id="24" dur="1000"/>
                                        <p:tgtEl>
                                          <p:spTgt spid="368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5" grpId="0"/>
      <p:bldP spid="3686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1"/>
          </p:nvPr>
        </p:nvSpPr>
        <p:spPr>
          <a:xfrm>
            <a:off x="3124200" y="6356350"/>
            <a:ext cx="5552256" cy="365125"/>
          </a:xfrm>
        </p:spPr>
        <p:txBody>
          <a:bodyPr/>
          <a:lstStyle/>
          <a:p>
            <a:r>
              <a:rPr lang="de-DE" dirty="0" err="1" smtClean="0"/>
              <a:t>Season</a:t>
            </a:r>
            <a:r>
              <a:rPr lang="de-DE" dirty="0" smtClean="0"/>
              <a:t> </a:t>
            </a:r>
            <a:r>
              <a:rPr lang="de-DE" dirty="0" err="1" smtClean="0"/>
              <a:t>of</a:t>
            </a:r>
            <a:r>
              <a:rPr lang="de-DE" dirty="0" smtClean="0"/>
              <a:t> </a:t>
            </a:r>
            <a:r>
              <a:rPr lang="de-DE" dirty="0" err="1" smtClean="0"/>
              <a:t>Creation</a:t>
            </a:r>
            <a:r>
              <a:rPr lang="de-DE" dirty="0" smtClean="0"/>
              <a:t> NAD Netzwerk Afrika Deutschland http://www.netzwerkafrika.de</a:t>
            </a:r>
            <a:endParaRPr lang="de-DE" dirty="0"/>
          </a:p>
        </p:txBody>
      </p:sp>
      <p:pic>
        <p:nvPicPr>
          <p:cNvPr id="3" name="Grafik 0" descr="kapstadt 2008 076 - Kopie.jpg"/>
          <p:cNvPicPr/>
          <p:nvPr/>
        </p:nvPicPr>
        <p:blipFill>
          <a:blip r:embed="rId2" cstate="print"/>
          <a:srcRect l="22313" t="9402" r="24058" b="14103"/>
          <a:stretch>
            <a:fillRect/>
          </a:stretch>
        </p:blipFill>
        <p:spPr>
          <a:xfrm>
            <a:off x="4499992" y="0"/>
            <a:ext cx="4644008" cy="6858000"/>
          </a:xfrm>
          <a:prstGeom prst="rect">
            <a:avLst/>
          </a:prstGeom>
        </p:spPr>
      </p:pic>
      <p:pic>
        <p:nvPicPr>
          <p:cNvPr id="5" name="Grafik 0" descr="kapstadt 2008 076 - Kopie.jpg"/>
          <p:cNvPicPr/>
          <p:nvPr/>
        </p:nvPicPr>
        <p:blipFill>
          <a:blip r:embed="rId2" cstate="print">
            <a:lum bright="70000" contrast="-70000"/>
          </a:blip>
          <a:srcRect l="22313" t="9402" r="24058" b="14103"/>
          <a:stretch>
            <a:fillRect/>
          </a:stretch>
        </p:blipFill>
        <p:spPr>
          <a:xfrm flipH="1">
            <a:off x="0" y="0"/>
            <a:ext cx="4499992" cy="6858000"/>
          </a:xfrm>
          <a:prstGeom prst="rect">
            <a:avLst/>
          </a:prstGeom>
        </p:spPr>
      </p:pic>
      <p:sp>
        <p:nvSpPr>
          <p:cNvPr id="32769" name="Rectangle 1"/>
          <p:cNvSpPr>
            <a:spLocks noChangeArrowheads="1"/>
          </p:cNvSpPr>
          <p:nvPr/>
        </p:nvSpPr>
        <p:spPr bwMode="auto">
          <a:xfrm>
            <a:off x="0" y="1052736"/>
            <a:ext cx="4427984" cy="32624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tabLst>
                <a:tab pos="217488" algn="l"/>
              </a:tabLst>
            </a:pPr>
            <a:r>
              <a:rPr kumimoji="0" lang="en-US" sz="2800" b="1" i="0" u="none" strike="noStrike" cap="none" normalizeH="0" baseline="0" dirty="0" smtClean="0">
                <a:ln>
                  <a:noFill/>
                </a:ln>
                <a:effectLst/>
                <a:ea typeface="Times New Roman" pitchFamily="18" charset="0"/>
                <a:cs typeface="Arial" pitchFamily="34" charset="0"/>
              </a:rPr>
              <a:t>“Triune Lord, </a:t>
            </a:r>
            <a:br>
              <a:rPr kumimoji="0" lang="en-US" sz="2800" b="1" i="0" u="none" strike="noStrike" cap="none" normalizeH="0" baseline="0" dirty="0" smtClean="0">
                <a:ln>
                  <a:noFill/>
                </a:ln>
                <a:effectLst/>
                <a:ea typeface="Times New Roman" pitchFamily="18" charset="0"/>
                <a:cs typeface="Arial" pitchFamily="34" charset="0"/>
              </a:rPr>
            </a:br>
            <a:r>
              <a:rPr kumimoji="0" lang="en-US" sz="2800" b="1" i="0" u="none" strike="noStrike" cap="none" normalizeH="0" baseline="0" dirty="0" smtClean="0">
                <a:ln>
                  <a:noFill/>
                </a:ln>
                <a:effectLst/>
                <a:ea typeface="Times New Roman" pitchFamily="18" charset="0"/>
                <a:cs typeface="Arial" pitchFamily="34" charset="0"/>
              </a:rPr>
              <a:t>wondrous community </a:t>
            </a:r>
            <a:br>
              <a:rPr kumimoji="0" lang="en-US" sz="2800" b="1" i="0" u="none" strike="noStrike" cap="none" normalizeH="0" baseline="0" dirty="0" smtClean="0">
                <a:ln>
                  <a:noFill/>
                </a:ln>
                <a:effectLst/>
                <a:ea typeface="Times New Roman" pitchFamily="18" charset="0"/>
                <a:cs typeface="Arial" pitchFamily="34" charset="0"/>
              </a:rPr>
            </a:br>
            <a:r>
              <a:rPr kumimoji="0" lang="en-US" sz="2800" b="1" i="0" u="none" strike="noStrike" cap="none" normalizeH="0" baseline="0" dirty="0" smtClean="0">
                <a:ln>
                  <a:noFill/>
                </a:ln>
                <a:effectLst/>
                <a:ea typeface="Times New Roman" pitchFamily="18" charset="0"/>
                <a:cs typeface="Arial" pitchFamily="34" charset="0"/>
              </a:rPr>
              <a:t>of infinite love, </a:t>
            </a:r>
            <a:br>
              <a:rPr kumimoji="0" lang="en-US" sz="2800" b="1" i="0" u="none" strike="noStrike" cap="none" normalizeH="0" baseline="0" dirty="0" smtClean="0">
                <a:ln>
                  <a:noFill/>
                </a:ln>
                <a:effectLst/>
                <a:ea typeface="Times New Roman" pitchFamily="18" charset="0"/>
                <a:cs typeface="Arial" pitchFamily="34" charset="0"/>
              </a:rPr>
            </a:br>
            <a:r>
              <a:rPr kumimoji="0" lang="en-US" sz="2800" b="1" i="0" u="none" strike="noStrike" cap="none" normalizeH="0" baseline="0" dirty="0" smtClean="0">
                <a:ln>
                  <a:noFill/>
                </a:ln>
                <a:effectLst/>
                <a:ea typeface="Times New Roman" pitchFamily="18" charset="0"/>
                <a:cs typeface="Arial" pitchFamily="34" charset="0"/>
              </a:rPr>
              <a:t>teach us to contemplate you in the beauty </a:t>
            </a:r>
            <a:br>
              <a:rPr kumimoji="0" lang="en-US" sz="2800" b="1" i="0" u="none" strike="noStrike" cap="none" normalizeH="0" baseline="0" dirty="0" smtClean="0">
                <a:ln>
                  <a:noFill/>
                </a:ln>
                <a:effectLst/>
                <a:ea typeface="Times New Roman" pitchFamily="18" charset="0"/>
                <a:cs typeface="Arial" pitchFamily="34" charset="0"/>
              </a:rPr>
            </a:br>
            <a:r>
              <a:rPr kumimoji="0" lang="en-US" sz="2800" b="1" i="0" u="none" strike="noStrike" cap="none" normalizeH="0" baseline="0" dirty="0" smtClean="0">
                <a:ln>
                  <a:noFill/>
                </a:ln>
                <a:effectLst/>
                <a:ea typeface="Times New Roman" pitchFamily="18" charset="0"/>
                <a:cs typeface="Arial" pitchFamily="34" charset="0"/>
              </a:rPr>
              <a:t>of the universe, </a:t>
            </a:r>
            <a:br>
              <a:rPr kumimoji="0" lang="en-US" sz="2800" b="1" i="0" u="none" strike="noStrike" cap="none" normalizeH="0" baseline="0" dirty="0" smtClean="0">
                <a:ln>
                  <a:noFill/>
                </a:ln>
                <a:effectLst/>
                <a:ea typeface="Times New Roman" pitchFamily="18" charset="0"/>
                <a:cs typeface="Arial" pitchFamily="34" charset="0"/>
              </a:rPr>
            </a:br>
            <a:r>
              <a:rPr kumimoji="0" lang="en-US" sz="2800" b="1" i="0" u="none" strike="noStrike" cap="none" normalizeH="0" baseline="0" dirty="0" smtClean="0">
                <a:ln>
                  <a:noFill/>
                </a:ln>
                <a:effectLst/>
                <a:ea typeface="Times New Roman" pitchFamily="18" charset="0"/>
                <a:cs typeface="Arial" pitchFamily="34" charset="0"/>
              </a:rPr>
              <a:t>for all things speak of You.."</a:t>
            </a:r>
            <a:endParaRPr kumimoji="0" lang="de-DE" sz="2800" b="0" i="0" u="none" strike="noStrike" cap="none" normalizeH="0" baseline="0" dirty="0" smtClean="0">
              <a:ln>
                <a:noFill/>
              </a:ln>
              <a:effectLst/>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217488" algn="l"/>
              </a:tabLst>
            </a:pPr>
            <a:r>
              <a:rPr kumimoji="0" lang="en-US" sz="1000" b="0" i="0" u="none" strike="noStrike" cap="none" normalizeH="0" baseline="0" dirty="0" smtClean="0">
                <a:ln>
                  <a:noFill/>
                </a:ln>
                <a:effectLst/>
                <a:latin typeface="Arial" pitchFamily="34" charset="0"/>
                <a:ea typeface="Times New Roman" pitchFamily="18" charset="0"/>
                <a:cs typeface="Arial" pitchFamily="34" charset="0"/>
              </a:rPr>
              <a:t>LS 246</a:t>
            </a:r>
            <a:endParaRPr kumimoji="0" lang="en-US" sz="1800" b="0" i="0" u="none" strike="noStrike" cap="none" normalizeH="0" baseline="0" dirty="0" smtClean="0">
              <a:ln>
                <a:noFill/>
              </a:ln>
              <a:effectLst/>
              <a:latin typeface="Arial" pitchFamily="34" charset="0"/>
              <a:cs typeface="Arial" pitchFamily="34" charset="0"/>
            </a:endParaRPr>
          </a:p>
        </p:txBody>
      </p:sp>
    </p:spTree>
  </p:cSld>
  <p:clrMapOvr>
    <a:masterClrMapping/>
  </p:clrMapOvr>
  <p:transition spd="med" advClick="0" advTm="20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32769"/>
                                        </p:tgtEl>
                                        <p:attrNameLst>
                                          <p:attrName>style.visibility</p:attrName>
                                        </p:attrNameLst>
                                      </p:cBhvr>
                                      <p:to>
                                        <p:strVal val="visible"/>
                                      </p:to>
                                    </p:set>
                                    <p:anim calcmode="lin" valueType="num">
                                      <p:cBhvr>
                                        <p:cTn id="7" dur="3000" fill="hold"/>
                                        <p:tgtEl>
                                          <p:spTgt spid="32769"/>
                                        </p:tgtEl>
                                        <p:attrNameLst>
                                          <p:attrName>ppt_w</p:attrName>
                                        </p:attrNameLst>
                                      </p:cBhvr>
                                      <p:tavLst>
                                        <p:tav tm="0">
                                          <p:val>
                                            <p:strVal val="#ppt_w*0.70"/>
                                          </p:val>
                                        </p:tav>
                                        <p:tav tm="100000">
                                          <p:val>
                                            <p:strVal val="#ppt_w"/>
                                          </p:val>
                                        </p:tav>
                                      </p:tavLst>
                                    </p:anim>
                                    <p:anim calcmode="lin" valueType="num">
                                      <p:cBhvr>
                                        <p:cTn id="8" dur="3000" fill="hold"/>
                                        <p:tgtEl>
                                          <p:spTgt spid="32769"/>
                                        </p:tgtEl>
                                        <p:attrNameLst>
                                          <p:attrName>ppt_h</p:attrName>
                                        </p:attrNameLst>
                                      </p:cBhvr>
                                      <p:tavLst>
                                        <p:tav tm="0">
                                          <p:val>
                                            <p:strVal val="#ppt_h"/>
                                          </p:val>
                                        </p:tav>
                                        <p:tav tm="100000">
                                          <p:val>
                                            <p:strVal val="#ppt_h"/>
                                          </p:val>
                                        </p:tav>
                                      </p:tavLst>
                                    </p:anim>
                                    <p:animEffect transition="in" filter="fade">
                                      <p:cBhvr>
                                        <p:cTn id="9" dur="3000"/>
                                        <p:tgtEl>
                                          <p:spTgt spid="327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6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Grafik 9" descr="bearbeiet431.jpg"/>
          <p:cNvPicPr>
            <a:picLocks noChangeAspect="1"/>
          </p:cNvPicPr>
          <p:nvPr/>
        </p:nvPicPr>
        <p:blipFill>
          <a:blip r:embed="rId2" cstate="print">
            <a:lum bright="70000" contrast="-70000"/>
          </a:blip>
          <a:stretch>
            <a:fillRect/>
          </a:stretch>
        </p:blipFill>
        <p:spPr>
          <a:xfrm>
            <a:off x="0" y="0"/>
            <a:ext cx="9144000" cy="6858000"/>
          </a:xfrm>
          <a:prstGeom prst="rect">
            <a:avLst/>
          </a:prstGeom>
        </p:spPr>
      </p:pic>
      <p:sp>
        <p:nvSpPr>
          <p:cNvPr id="2" name="Fußzeilenplatzhalter 1"/>
          <p:cNvSpPr>
            <a:spLocks noGrp="1"/>
          </p:cNvSpPr>
          <p:nvPr>
            <p:ph type="ftr" sz="quarter" idx="11"/>
          </p:nvPr>
        </p:nvSpPr>
        <p:spPr>
          <a:xfrm>
            <a:off x="6948264" y="5993903"/>
            <a:ext cx="2195736" cy="864097"/>
          </a:xfrm>
        </p:spPr>
        <p:txBody>
          <a:bodyPr/>
          <a:lstStyle/>
          <a:p>
            <a:r>
              <a:rPr lang="de-DE" dirty="0" err="1" smtClean="0"/>
              <a:t>Season</a:t>
            </a:r>
            <a:r>
              <a:rPr lang="de-DE" dirty="0" smtClean="0"/>
              <a:t> </a:t>
            </a:r>
            <a:r>
              <a:rPr lang="de-DE" dirty="0" err="1" smtClean="0"/>
              <a:t>of</a:t>
            </a:r>
            <a:r>
              <a:rPr lang="de-DE" dirty="0" smtClean="0"/>
              <a:t> </a:t>
            </a:r>
            <a:r>
              <a:rPr lang="de-DE" dirty="0" err="1" smtClean="0"/>
              <a:t>Creation</a:t>
            </a:r>
            <a:r>
              <a:rPr lang="de-DE" dirty="0" smtClean="0"/>
              <a:t> NAD Netzwerk Afrika Deutschland http://www.netzwerkafrika.de</a:t>
            </a:r>
            <a:endParaRPr lang="de-DE" dirty="0"/>
          </a:p>
        </p:txBody>
      </p:sp>
      <p:pic>
        <p:nvPicPr>
          <p:cNvPr id="3" name="Grafik 2" descr="nadsymbol"/>
          <p:cNvPicPr/>
          <p:nvPr/>
        </p:nvPicPr>
        <p:blipFill>
          <a:blip r:embed="rId3" cstate="print"/>
          <a:srcRect/>
          <a:stretch>
            <a:fillRect/>
          </a:stretch>
        </p:blipFill>
        <p:spPr bwMode="auto">
          <a:xfrm>
            <a:off x="7380312" y="4869160"/>
            <a:ext cx="1204714" cy="1132706"/>
          </a:xfrm>
          <a:prstGeom prst="rect">
            <a:avLst/>
          </a:prstGeom>
          <a:noFill/>
        </p:spPr>
      </p:pic>
      <p:sp>
        <p:nvSpPr>
          <p:cNvPr id="2050" name="Rectangle 2"/>
          <p:cNvSpPr>
            <a:spLocks noChangeArrowheads="1"/>
          </p:cNvSpPr>
          <p:nvPr/>
        </p:nvSpPr>
        <p:spPr bwMode="auto">
          <a:xfrm>
            <a:off x="7092280" y="3356992"/>
            <a:ext cx="1656184"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kumimoji="0" lang="de-DE" sz="1600" b="0" i="0" u="none" strike="noStrike" cap="none" normalizeH="0" baseline="0" dirty="0" smtClean="0">
                <a:ln>
                  <a:noFill/>
                </a:ln>
                <a:solidFill>
                  <a:schemeClr val="tx1"/>
                </a:solidFill>
                <a:effectLst/>
                <a:ea typeface="Times New Roman" pitchFamily="18" charset="0"/>
                <a:cs typeface="Times New Roman" pitchFamily="18" charset="0"/>
              </a:rPr>
              <a:t>N</a:t>
            </a:r>
            <a:r>
              <a:rPr kumimoji="0" lang="de-DE" sz="1600" b="0" i="0" u="none" strike="noStrike" cap="none" normalizeH="0" baseline="0" dirty="0" smtClean="0" bmk="">
                <a:ln>
                  <a:noFill/>
                </a:ln>
                <a:solidFill>
                  <a:schemeClr val="tx1"/>
                </a:solidFill>
                <a:effectLst/>
                <a:ea typeface="Times New Roman" pitchFamily="18" charset="0"/>
                <a:cs typeface="Times New Roman" pitchFamily="18" charset="0"/>
              </a:rPr>
              <a:t>AD</a:t>
            </a:r>
            <a:r>
              <a:rPr kumimoji="0" lang="de-DE" sz="1600" b="0" i="0" u="none" strike="noStrike" cap="none" normalizeH="0" dirty="0" smtClean="0" bmk="">
                <a:ln>
                  <a:noFill/>
                </a:ln>
                <a:solidFill>
                  <a:schemeClr val="tx1"/>
                </a:solidFill>
                <a:effectLst/>
                <a:ea typeface="Times New Roman" pitchFamily="18" charset="0"/>
                <a:cs typeface="Times New Roman" pitchFamily="18" charset="0"/>
              </a:rPr>
              <a:t> </a:t>
            </a:r>
            <a:endParaRPr kumimoji="0" lang="de-DE" sz="16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sz="1600" b="0" i="0" u="none" strike="noStrike" cap="none" normalizeH="0" baseline="0" dirty="0" smtClean="0" bmk="_MailAutoSig">
                <a:ln>
                  <a:noFill/>
                </a:ln>
                <a:solidFill>
                  <a:schemeClr val="tx1"/>
                </a:solidFill>
                <a:effectLst/>
                <a:ea typeface="Times New Roman" pitchFamily="18" charset="0"/>
                <a:cs typeface="Times New Roman" pitchFamily="18" charset="0"/>
              </a:rPr>
              <a:t>53113 Bonn</a:t>
            </a:r>
            <a:endParaRPr kumimoji="0" lang="de-DE" sz="1600" b="0" i="0" u="none" strike="noStrike" cap="none" normalizeH="0" baseline="0" dirty="0" smtClean="0">
              <a:ln>
                <a:noFill/>
              </a:ln>
              <a:solidFill>
                <a:schemeClr val="tx1"/>
              </a:solidFill>
              <a:effectLst/>
              <a:cs typeface="Arial" pitchFamily="34" charset="0"/>
            </a:endParaRPr>
          </a:p>
        </p:txBody>
      </p:sp>
      <p:sp>
        <p:nvSpPr>
          <p:cNvPr id="2051" name="Rectangle 3"/>
          <p:cNvSpPr>
            <a:spLocks noChangeArrowheads="1"/>
          </p:cNvSpPr>
          <p:nvPr/>
        </p:nvSpPr>
        <p:spPr bwMode="auto">
          <a:xfrm>
            <a:off x="4211960" y="5229200"/>
            <a:ext cx="3707904" cy="93871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100" b="0" i="0" u="none" strike="noStrike" cap="none" normalizeH="0" baseline="0" dirty="0" smtClean="0" bmk="_MailAutoSig">
                <a:ln>
                  <a:noFill/>
                </a:ln>
                <a:solidFill>
                  <a:schemeClr val="tx1"/>
                </a:solidFill>
                <a:effectLst/>
                <a:latin typeface="Calibri" pitchFamily="34" charset="0"/>
                <a:ea typeface="Times New Roman" pitchFamily="18" charset="0"/>
                <a:cs typeface="Times New Roman" pitchFamily="18" charset="0"/>
              </a:rPr>
              <a:t/>
            </a:r>
            <a:br>
              <a:rPr kumimoji="0" lang="de-DE" sz="1100" b="0" i="0" u="none" strike="noStrike" cap="none" normalizeH="0" baseline="0" dirty="0" smtClean="0" bmk="_MailAutoSig">
                <a:ln>
                  <a:noFill/>
                </a:ln>
                <a:solidFill>
                  <a:schemeClr val="tx1"/>
                </a:solidFill>
                <a:effectLst/>
                <a:latin typeface="Calibri" pitchFamily="34" charset="0"/>
                <a:ea typeface="Times New Roman" pitchFamily="18" charset="0"/>
                <a:cs typeface="Times New Roman" pitchFamily="18" charset="0"/>
              </a:rPr>
            </a:br>
            <a:r>
              <a:rPr kumimoji="0" lang="de-DE" sz="1100" b="0" i="0" u="none" strike="noStrike" cap="none" normalizeH="0" baseline="0" dirty="0" err="1" smtClean="0" bmk="_MailAutoSig">
                <a:ln>
                  <a:noFill/>
                </a:ln>
                <a:solidFill>
                  <a:schemeClr val="tx1"/>
                </a:solidFill>
                <a:effectLst/>
                <a:latin typeface="Calibri" pitchFamily="34" charset="0"/>
                <a:ea typeface="Times New Roman" pitchFamily="18" charset="0"/>
                <a:cs typeface="Times New Roman" pitchFamily="18" charset="0"/>
              </a:rPr>
              <a:t>Sträßchensweg</a:t>
            </a:r>
            <a:r>
              <a:rPr kumimoji="0" lang="de-DE" sz="1100" b="0" i="0" u="none" strike="noStrike" cap="none" normalizeH="0" baseline="0" dirty="0" smtClean="0" bmk="_MailAutoSig">
                <a:ln>
                  <a:noFill/>
                </a:ln>
                <a:solidFill>
                  <a:schemeClr val="tx1"/>
                </a:solidFill>
                <a:effectLst/>
                <a:latin typeface="Calibri" pitchFamily="34" charset="0"/>
                <a:ea typeface="Times New Roman" pitchFamily="18" charset="0"/>
                <a:cs typeface="Times New Roman" pitchFamily="18" charset="0"/>
              </a:rPr>
              <a:t> 3</a:t>
            </a:r>
            <a:br>
              <a:rPr kumimoji="0" lang="de-DE" sz="1100" b="0" i="0" u="none" strike="noStrike" cap="none" normalizeH="0" baseline="0" dirty="0" smtClean="0" bmk="_MailAutoSig">
                <a:ln>
                  <a:noFill/>
                </a:ln>
                <a:solidFill>
                  <a:schemeClr val="tx1"/>
                </a:solidFill>
                <a:effectLst/>
                <a:latin typeface="Calibri" pitchFamily="34" charset="0"/>
                <a:ea typeface="Times New Roman" pitchFamily="18" charset="0"/>
                <a:cs typeface="Times New Roman" pitchFamily="18" charset="0"/>
              </a:rPr>
            </a:br>
            <a:r>
              <a:rPr kumimoji="0" lang="de-DE" sz="1100" b="0" i="0" u="none" strike="noStrike" cap="none" normalizeH="0" baseline="0" dirty="0" smtClean="0" bmk="_MailAutoSig">
                <a:ln>
                  <a:noFill/>
                </a:ln>
                <a:solidFill>
                  <a:schemeClr val="tx1"/>
                </a:solidFill>
                <a:effectLst/>
                <a:latin typeface="Calibri" pitchFamily="34" charset="0"/>
                <a:ea typeface="Times New Roman" pitchFamily="18" charset="0"/>
                <a:cs typeface="Times New Roman" pitchFamily="18" charset="0"/>
              </a:rPr>
              <a:t>Tel. 0228 18471660</a:t>
            </a:r>
            <a:br>
              <a:rPr kumimoji="0" lang="de-DE" sz="1100" b="0" i="0" u="none" strike="noStrike" cap="none" normalizeH="0" baseline="0" dirty="0" smtClean="0" bmk="_MailAutoSig">
                <a:ln>
                  <a:noFill/>
                </a:ln>
                <a:solidFill>
                  <a:schemeClr val="tx1"/>
                </a:solidFill>
                <a:effectLst/>
                <a:latin typeface="Calibri" pitchFamily="34" charset="0"/>
                <a:ea typeface="Times New Roman" pitchFamily="18" charset="0"/>
                <a:cs typeface="Times New Roman" pitchFamily="18" charset="0"/>
              </a:rPr>
            </a:br>
            <a:r>
              <a:rPr kumimoji="0" lang="de-DE" sz="1100" b="0" i="0" u="none" strike="noStrike" cap="none" normalizeH="0" baseline="0" dirty="0" smtClean="0" bmk="_MailAutoSig">
                <a:ln>
                  <a:noFill/>
                </a:ln>
                <a:solidFill>
                  <a:schemeClr val="tx1"/>
                </a:solidFill>
                <a:effectLst/>
                <a:latin typeface="Calibri" pitchFamily="34" charset="0"/>
                <a:ea typeface="Times New Roman" pitchFamily="18" charset="0"/>
                <a:cs typeface="Times New Roman" pitchFamily="18" charset="0"/>
                <a:hlinkClick r:id="rId4"/>
              </a:rPr>
              <a:t>http://www.netzwerkafrika.de/</a:t>
            </a:r>
            <a:endParaRPr kumimoji="0" lang="de-DE" sz="600" b="0" i="0" u="none" strike="noStrike" cap="none" normalizeH="0" baseline="0" dirty="0" smtClean="0" bmk="_MailAutoSig">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sz="1100" b="0" i="0" u="none" strike="noStrike" cap="none" normalizeH="0" baseline="0" dirty="0" smtClean="0" bmk="_MailAutoSig">
                <a:ln>
                  <a:noFill/>
                </a:ln>
                <a:solidFill>
                  <a:schemeClr val="tx1"/>
                </a:solidFill>
                <a:effectLst/>
                <a:latin typeface="Calibri" pitchFamily="34" charset="0"/>
                <a:ea typeface="Times New Roman" pitchFamily="18" charset="0"/>
                <a:cs typeface="Times New Roman" pitchFamily="18" charset="0"/>
                <a:hlinkClick r:id="rId5"/>
              </a:rPr>
              <a:t>mailto:nad.bonn@netzwerkafrika.de</a:t>
            </a:r>
            <a:endParaRPr kumimoji="0" lang="de-DE"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9" name="Grafik 8" descr="bearbeiet431.jpg"/>
          <p:cNvPicPr>
            <a:picLocks noChangeAspect="1"/>
          </p:cNvPicPr>
          <p:nvPr/>
        </p:nvPicPr>
        <p:blipFill>
          <a:blip r:embed="rId2" cstate="print"/>
          <a:stretch>
            <a:fillRect/>
          </a:stretch>
        </p:blipFill>
        <p:spPr>
          <a:xfrm>
            <a:off x="1" y="0"/>
            <a:ext cx="6923398" cy="6858000"/>
          </a:xfrm>
          <a:prstGeom prst="rect">
            <a:avLst/>
          </a:prstGeom>
        </p:spPr>
      </p:pic>
      <p:sp>
        <p:nvSpPr>
          <p:cNvPr id="2054" name="Rectangle 6"/>
          <p:cNvSpPr>
            <a:spLocks noChangeArrowheads="1"/>
          </p:cNvSpPr>
          <p:nvPr/>
        </p:nvSpPr>
        <p:spPr bwMode="auto">
          <a:xfrm>
            <a:off x="7038020" y="3867435"/>
            <a:ext cx="2105980" cy="7694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600" b="0" i="0" u="none" strike="noStrike" cap="none" normalizeH="0" baseline="0" dirty="0" err="1" smtClean="0" bmk="_MailAutoSig">
                <a:ln>
                  <a:noFill/>
                </a:ln>
                <a:solidFill>
                  <a:schemeClr val="tx1"/>
                </a:solidFill>
                <a:effectLst/>
                <a:ea typeface="Times New Roman" pitchFamily="18" charset="0"/>
                <a:cs typeface="Times New Roman" pitchFamily="18" charset="0"/>
              </a:rPr>
              <a:t>Sträßchensweg</a:t>
            </a:r>
            <a:r>
              <a:rPr kumimoji="0" lang="de-DE" sz="1600" b="0" i="0" u="none" strike="noStrike" cap="none" normalizeH="0" baseline="0" dirty="0" smtClean="0" bmk="_MailAutoSig">
                <a:ln>
                  <a:noFill/>
                </a:ln>
                <a:solidFill>
                  <a:schemeClr val="tx1"/>
                </a:solidFill>
                <a:effectLst/>
                <a:ea typeface="Times New Roman" pitchFamily="18" charset="0"/>
                <a:cs typeface="Times New Roman" pitchFamily="18" charset="0"/>
              </a:rPr>
              <a:t> 3</a:t>
            </a:r>
            <a:br>
              <a:rPr kumimoji="0" lang="de-DE" sz="1600" b="0" i="0" u="none" strike="noStrike" cap="none" normalizeH="0" baseline="0" dirty="0" smtClean="0" bmk="_MailAutoSig">
                <a:ln>
                  <a:noFill/>
                </a:ln>
                <a:solidFill>
                  <a:schemeClr val="tx1"/>
                </a:solidFill>
                <a:effectLst/>
                <a:ea typeface="Times New Roman" pitchFamily="18" charset="0"/>
                <a:cs typeface="Times New Roman" pitchFamily="18" charset="0"/>
              </a:rPr>
            </a:br>
            <a:r>
              <a:rPr kumimoji="0" lang="de-DE" sz="1600" b="0" i="0" u="none" strike="noStrike" cap="none" normalizeH="0" baseline="0" dirty="0" smtClean="0" bmk="_MailAutoSig">
                <a:ln>
                  <a:noFill/>
                </a:ln>
                <a:solidFill>
                  <a:schemeClr val="tx1"/>
                </a:solidFill>
                <a:effectLst/>
                <a:ea typeface="Times New Roman" pitchFamily="18" charset="0"/>
                <a:cs typeface="Times New Roman" pitchFamily="18" charset="0"/>
              </a:rPr>
              <a:t>Tel. 0228 18471660</a:t>
            </a:r>
            <a:br>
              <a:rPr kumimoji="0" lang="de-DE" sz="1600" b="0" i="0" u="none" strike="noStrike" cap="none" normalizeH="0" baseline="0" dirty="0" smtClean="0" bmk="_MailAutoSig">
                <a:ln>
                  <a:noFill/>
                </a:ln>
                <a:solidFill>
                  <a:schemeClr val="tx1"/>
                </a:solidFill>
                <a:effectLst/>
                <a:ea typeface="Times New Roman" pitchFamily="18" charset="0"/>
                <a:cs typeface="Times New Roman" pitchFamily="18" charset="0"/>
              </a:rPr>
            </a:br>
            <a:r>
              <a:rPr kumimoji="0" lang="de-DE" sz="1200" b="0" i="0" u="none" strike="noStrike" cap="none" normalizeH="0" baseline="0" dirty="0" smtClean="0" bmk="_MailAutoSig">
                <a:ln>
                  <a:noFill/>
                </a:ln>
                <a:solidFill>
                  <a:schemeClr val="tx1"/>
                </a:solidFill>
                <a:effectLst/>
                <a:ea typeface="Times New Roman" pitchFamily="18" charset="0"/>
                <a:cs typeface="Times New Roman" pitchFamily="18" charset="0"/>
                <a:hlinkClick r:id="rId5"/>
              </a:rPr>
              <a:t>nad.bonn@netzwerkafrika.de</a:t>
            </a:r>
            <a:endParaRPr kumimoji="0" lang="de-DE" sz="1200" b="0" i="0" u="none" strike="noStrike" cap="none" normalizeH="0" baseline="0" dirty="0" smtClean="0">
              <a:ln>
                <a:noFill/>
              </a:ln>
              <a:solidFill>
                <a:schemeClr val="tx1"/>
              </a:solidFill>
              <a:effectLst/>
              <a:cs typeface="Arial" pitchFamily="34" charset="0"/>
            </a:endParaRPr>
          </a:p>
        </p:txBody>
      </p:sp>
      <p:sp>
        <p:nvSpPr>
          <p:cNvPr id="14" name="Rechteck 13"/>
          <p:cNvSpPr/>
          <p:nvPr/>
        </p:nvSpPr>
        <p:spPr>
          <a:xfrm>
            <a:off x="4127551" y="3244334"/>
            <a:ext cx="888898" cy="369332"/>
          </a:xfrm>
          <a:prstGeom prst="rect">
            <a:avLst/>
          </a:prstGeom>
        </p:spPr>
        <p:txBody>
          <a:bodyPr wrap="none">
            <a:spAutoFit/>
          </a:bodyPr>
          <a:lstStyle/>
          <a:p>
            <a:r>
              <a:rPr lang="de-DE" dirty="0" smtClean="0">
                <a:ea typeface="Times New Roman" pitchFamily="18" charset="0"/>
                <a:cs typeface="Times New Roman" pitchFamily="18" charset="0"/>
              </a:rPr>
              <a:t>AEFJN/ </a:t>
            </a:r>
            <a:endParaRPr lang="de-DE" dirty="0"/>
          </a:p>
        </p:txBody>
      </p:sp>
      <p:sp>
        <p:nvSpPr>
          <p:cNvPr id="16" name="Textfeld 15"/>
          <p:cNvSpPr txBox="1"/>
          <p:nvPr/>
        </p:nvSpPr>
        <p:spPr>
          <a:xfrm>
            <a:off x="7164288" y="1268760"/>
            <a:ext cx="1512168" cy="1200329"/>
          </a:xfrm>
          <a:prstGeom prst="rect">
            <a:avLst/>
          </a:prstGeom>
          <a:noFill/>
        </p:spPr>
        <p:txBody>
          <a:bodyPr wrap="square" rtlCol="0">
            <a:spAutoFit/>
          </a:bodyPr>
          <a:lstStyle/>
          <a:p>
            <a:r>
              <a:rPr lang="de-DE" dirty="0" smtClean="0"/>
              <a:t>Text </a:t>
            </a:r>
            <a:r>
              <a:rPr lang="de-DE" dirty="0" err="1" smtClean="0"/>
              <a:t>and</a:t>
            </a:r>
            <a:r>
              <a:rPr lang="de-DE" dirty="0" smtClean="0"/>
              <a:t> Pictures</a:t>
            </a:r>
          </a:p>
          <a:p>
            <a:r>
              <a:rPr lang="de-DE" dirty="0" smtClean="0"/>
              <a:t>Sr. Ingrid Geissler cps</a:t>
            </a:r>
            <a:endParaRPr lang="de-DE" dirty="0"/>
          </a:p>
        </p:txBody>
      </p:sp>
    </p:spTree>
  </p:cSld>
  <p:clrMapOvr>
    <a:masterClrMapping/>
  </p:clrMapOvr>
  <p:transition spd="med" advClick="0" advTm="20000">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1"/>
          <p:cNvSpPr>
            <a:spLocks noChangeArrowheads="1"/>
          </p:cNvSpPr>
          <p:nvPr/>
        </p:nvSpPr>
        <p:spPr bwMode="auto">
          <a:xfrm>
            <a:off x="0" y="18864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FFFFFF"/>
                </a:solidFill>
                <a:effectLst/>
                <a:latin typeface="Arial" pitchFamily="34" charset="0"/>
                <a:ea typeface="Times New Roman" pitchFamily="18" charset="0"/>
                <a:cs typeface="Arial" pitchFamily="34" charset="0"/>
              </a:rPr>
              <a:t>Ecological conversion - A christian duty</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8" name="Grafik 0" descr="IMG_1533.JPG"/>
          <p:cNvPicPr/>
          <p:nvPr/>
        </p:nvPicPr>
        <p:blipFill>
          <a:blip r:embed="rId3" cstate="print">
            <a:lum bright="70000" contrast="-70000"/>
          </a:blip>
          <a:srcRect l="23012"/>
          <a:stretch>
            <a:fillRect/>
          </a:stretch>
        </p:blipFill>
        <p:spPr>
          <a:xfrm>
            <a:off x="0" y="0"/>
            <a:ext cx="9144000" cy="7029400"/>
          </a:xfrm>
          <a:prstGeom prst="rect">
            <a:avLst/>
          </a:prstGeom>
        </p:spPr>
      </p:pic>
      <p:sp>
        <p:nvSpPr>
          <p:cNvPr id="12291" name="Rectangle 3"/>
          <p:cNvSpPr>
            <a:spLocks noChangeArrowheads="1"/>
          </p:cNvSpPr>
          <p:nvPr/>
        </p:nvSpPr>
        <p:spPr bwMode="auto">
          <a:xfrm>
            <a:off x="539552" y="929045"/>
            <a:ext cx="7920880" cy="21236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i="1" u="none" strike="noStrike" cap="none" normalizeH="0" baseline="0" dirty="0" smtClean="0">
                <a:ln>
                  <a:noFill/>
                </a:ln>
                <a:solidFill>
                  <a:schemeClr val="tx1"/>
                </a:solidFill>
                <a:effectLst/>
                <a:ea typeface="Times New Roman" pitchFamily="18" charset="0"/>
                <a:cs typeface="Arial" pitchFamily="34" charset="0"/>
              </a:rPr>
              <a:t>Integrity of creation, the protection of the environment, to live in harmony with nature: these are not hobbies of some exotic freaks. They are part and parcel of our faith in a God who has entrusted his creation to us in order to ‘cultivate it and care for it’. </a:t>
            </a:r>
            <a:br>
              <a:rPr kumimoji="0" lang="en-US" sz="2200" i="1" u="none" strike="noStrike" cap="none" normalizeH="0" baseline="0" dirty="0" smtClean="0">
                <a:ln>
                  <a:noFill/>
                </a:ln>
                <a:solidFill>
                  <a:schemeClr val="tx1"/>
                </a:solidFill>
                <a:effectLst/>
                <a:ea typeface="Times New Roman" pitchFamily="18" charset="0"/>
                <a:cs typeface="Arial" pitchFamily="34" charset="0"/>
              </a:rPr>
            </a:br>
            <a:r>
              <a:rPr kumimoji="0" lang="en-US" sz="2200" i="1" u="none" strike="noStrike" cap="none" normalizeH="0" baseline="0" dirty="0" smtClean="0">
                <a:ln>
                  <a:noFill/>
                </a:ln>
                <a:solidFill>
                  <a:schemeClr val="tx1"/>
                </a:solidFill>
                <a:effectLst/>
                <a:ea typeface="Times New Roman" pitchFamily="18" charset="0"/>
                <a:cs typeface="Arial" pitchFamily="34" charset="0"/>
              </a:rPr>
              <a:t>Our care for creation must not remain a pious thought, or an academic discussion. </a:t>
            </a:r>
            <a:endParaRPr kumimoji="0" lang="en-US" sz="2200" i="1" u="none" strike="noStrike" cap="none" normalizeH="0" baseline="0" dirty="0" smtClean="0">
              <a:ln>
                <a:noFill/>
              </a:ln>
              <a:solidFill>
                <a:schemeClr val="tx1"/>
              </a:solidFill>
              <a:effectLst/>
              <a:latin typeface="Arial" pitchFamily="34" charset="0"/>
              <a:cs typeface="Arial" pitchFamily="34" charset="0"/>
            </a:endParaRPr>
          </a:p>
        </p:txBody>
      </p:sp>
      <p:sp>
        <p:nvSpPr>
          <p:cNvPr id="9" name="Rectangle 2"/>
          <p:cNvSpPr>
            <a:spLocks noChangeArrowheads="1"/>
          </p:cNvSpPr>
          <p:nvPr/>
        </p:nvSpPr>
        <p:spPr bwMode="auto">
          <a:xfrm>
            <a:off x="683568" y="260648"/>
            <a:ext cx="7297383" cy="5232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ea typeface="Times New Roman" pitchFamily="18" charset="0"/>
                <a:cs typeface="Arial" pitchFamily="34" charset="0"/>
              </a:rPr>
              <a:t>ECOLOGICAL CONVERSION – A CHRISTIAN DUTY</a:t>
            </a:r>
            <a:endParaRPr kumimoji="0" lang="en-US" sz="2800" b="0" i="0" u="none" strike="noStrike" cap="none" normalizeH="0" baseline="0" dirty="0" smtClean="0">
              <a:ln>
                <a:noFill/>
              </a:ln>
              <a:solidFill>
                <a:schemeClr val="tx1"/>
              </a:solidFill>
              <a:effectLst/>
              <a:cs typeface="Arial" pitchFamily="34" charset="0"/>
            </a:endParaRPr>
          </a:p>
        </p:txBody>
      </p:sp>
      <p:sp>
        <p:nvSpPr>
          <p:cNvPr id="12" name="Fußzeilenplatzhalter 11"/>
          <p:cNvSpPr>
            <a:spLocks noGrp="1"/>
          </p:cNvSpPr>
          <p:nvPr>
            <p:ph type="ftr" sz="quarter" idx="11"/>
          </p:nvPr>
        </p:nvSpPr>
        <p:spPr>
          <a:xfrm>
            <a:off x="3491880" y="6492875"/>
            <a:ext cx="5544616" cy="365125"/>
          </a:xfrm>
        </p:spPr>
        <p:txBody>
          <a:bodyPr/>
          <a:lstStyle/>
          <a:p>
            <a:pPr algn="l"/>
            <a:r>
              <a:rPr lang="de-DE" dirty="0" err="1" smtClean="0"/>
              <a:t>Season</a:t>
            </a:r>
            <a:r>
              <a:rPr lang="de-DE" dirty="0" smtClean="0"/>
              <a:t> </a:t>
            </a:r>
            <a:r>
              <a:rPr lang="de-DE" dirty="0" err="1" smtClean="0"/>
              <a:t>of</a:t>
            </a:r>
            <a:r>
              <a:rPr lang="de-DE" dirty="0" smtClean="0"/>
              <a:t> </a:t>
            </a:r>
            <a:r>
              <a:rPr lang="de-DE" dirty="0" err="1" smtClean="0"/>
              <a:t>Creation</a:t>
            </a:r>
            <a:r>
              <a:rPr lang="de-DE" dirty="0" smtClean="0"/>
              <a:t> NAD Netzwerk Afrika Deutschland http://www.netzwerkafrika.de</a:t>
            </a:r>
            <a:endParaRPr lang="de-DE" dirty="0"/>
          </a:p>
        </p:txBody>
      </p:sp>
      <p:pic>
        <p:nvPicPr>
          <p:cNvPr id="13" name="Grafik 0" descr="IMG_1533.JPG"/>
          <p:cNvPicPr/>
          <p:nvPr/>
        </p:nvPicPr>
        <p:blipFill>
          <a:blip r:embed="rId3" cstate="print">
            <a:lum bright="10000" contrast="20000"/>
          </a:blip>
          <a:srcRect l="23012"/>
          <a:stretch>
            <a:fillRect/>
          </a:stretch>
        </p:blipFill>
        <p:spPr>
          <a:xfrm>
            <a:off x="6300192" y="4869160"/>
            <a:ext cx="2555776" cy="1563516"/>
          </a:xfrm>
          <a:prstGeom prst="rect">
            <a:avLst/>
          </a:prstGeom>
        </p:spPr>
      </p:pic>
      <p:sp>
        <p:nvSpPr>
          <p:cNvPr id="14" name="Rechteck 13"/>
          <p:cNvSpPr/>
          <p:nvPr/>
        </p:nvSpPr>
        <p:spPr>
          <a:xfrm>
            <a:off x="395536" y="3140968"/>
            <a:ext cx="8532440" cy="3416320"/>
          </a:xfrm>
          <a:prstGeom prst="rect">
            <a:avLst/>
          </a:prstGeom>
        </p:spPr>
        <p:txBody>
          <a:bodyPr wrap="square">
            <a:spAutoFit/>
          </a:bodyPr>
          <a:lstStyle/>
          <a:p>
            <a:pPr lvl="0" indent="52388" fontAlgn="base">
              <a:spcBef>
                <a:spcPct val="0"/>
              </a:spcBef>
              <a:spcAft>
                <a:spcPct val="0"/>
              </a:spcAft>
            </a:pPr>
            <a:r>
              <a:rPr kumimoji="0" lang="en-US" sz="2400" b="0" i="1" u="none" strike="noStrike" cap="none" normalizeH="0" baseline="0" dirty="0" smtClean="0">
                <a:ln>
                  <a:noFill/>
                </a:ln>
                <a:solidFill>
                  <a:schemeClr val="tx1"/>
                </a:solidFill>
                <a:effectLst/>
                <a:ea typeface="Times New Roman" pitchFamily="18" charset="0"/>
                <a:cs typeface="Arial" pitchFamily="34" charset="0"/>
              </a:rPr>
              <a:t>Prayer</a:t>
            </a:r>
            <a:endParaRPr kumimoji="0" lang="de-DE" sz="2400" b="0" i="0" u="none" strike="noStrike" cap="none" normalizeH="0" baseline="0" dirty="0" smtClean="0">
              <a:ln>
                <a:noFill/>
              </a:ln>
              <a:solidFill>
                <a:schemeClr val="tx1"/>
              </a:solidFill>
              <a:effectLst/>
              <a:cs typeface="Arial" pitchFamily="34" charset="0"/>
            </a:endParaRPr>
          </a:p>
          <a:p>
            <a:pPr lvl="0" indent="52388" eaLnBrk="0" fontAlgn="base" hangingPunct="0">
              <a:spcBef>
                <a:spcPct val="0"/>
              </a:spcBef>
              <a:spcAft>
                <a:spcPct val="0"/>
              </a:spcAft>
            </a:pPr>
            <a:r>
              <a:rPr kumimoji="0" lang="en-US" sz="2400" b="1" i="0" u="none" strike="noStrike" cap="none" normalizeH="0" baseline="0" dirty="0" smtClean="0">
                <a:ln>
                  <a:noFill/>
                </a:ln>
                <a:solidFill>
                  <a:schemeClr val="tx1"/>
                </a:solidFill>
                <a:effectLst/>
                <a:ea typeface="Lucida Handwriting" pitchFamily="66" charset="0"/>
                <a:cs typeface="Arial" pitchFamily="34" charset="0"/>
              </a:rPr>
              <a:t>All-powerful God, Bring healing to our lives, </a:t>
            </a:r>
            <a:br>
              <a:rPr kumimoji="0" lang="en-US" sz="2400" b="1" i="0" u="none" strike="noStrike" cap="none" normalizeH="0" baseline="0" dirty="0" smtClean="0">
                <a:ln>
                  <a:noFill/>
                </a:ln>
                <a:solidFill>
                  <a:schemeClr val="tx1"/>
                </a:solidFill>
                <a:effectLst/>
                <a:ea typeface="Lucida Handwriting" pitchFamily="66" charset="0"/>
                <a:cs typeface="Arial" pitchFamily="34" charset="0"/>
              </a:rPr>
            </a:br>
            <a:r>
              <a:rPr kumimoji="0" lang="en-US" sz="2400" b="1" i="0" u="none" strike="noStrike" cap="none" normalizeH="0" baseline="0" dirty="0" smtClean="0">
                <a:ln>
                  <a:noFill/>
                </a:ln>
                <a:solidFill>
                  <a:schemeClr val="tx1"/>
                </a:solidFill>
                <a:effectLst/>
                <a:ea typeface="Lucida Handwriting" pitchFamily="66" charset="0"/>
                <a:cs typeface="Arial" pitchFamily="34" charset="0"/>
              </a:rPr>
              <a:t>that we may protect the world and not prey on it,</a:t>
            </a:r>
            <a:endParaRPr kumimoji="0" lang="de-DE" sz="2400" b="0" i="0" u="none" strike="noStrike" cap="none" normalizeH="0" baseline="0" dirty="0" smtClean="0">
              <a:ln>
                <a:noFill/>
              </a:ln>
              <a:solidFill>
                <a:schemeClr val="tx1"/>
              </a:solidFill>
              <a:effectLst/>
              <a:cs typeface="Arial" pitchFamily="34" charset="0"/>
            </a:endParaRPr>
          </a:p>
          <a:p>
            <a:pPr lvl="0" indent="52388" eaLnBrk="0" fontAlgn="base" hangingPunct="0">
              <a:spcBef>
                <a:spcPct val="0"/>
              </a:spcBef>
              <a:spcAft>
                <a:spcPct val="0"/>
              </a:spcAft>
            </a:pPr>
            <a:r>
              <a:rPr kumimoji="0" lang="en-US" sz="2400" b="1" i="0" u="none" strike="noStrike" cap="none" normalizeH="0" baseline="0" dirty="0" smtClean="0">
                <a:ln>
                  <a:noFill/>
                </a:ln>
                <a:solidFill>
                  <a:schemeClr val="tx1"/>
                </a:solidFill>
                <a:effectLst/>
                <a:ea typeface="Lucida Handwriting" pitchFamily="66" charset="0"/>
                <a:cs typeface="Arial" pitchFamily="34" charset="0"/>
              </a:rPr>
              <a:t>that we may sow beauty, not pollution and destruction. </a:t>
            </a:r>
            <a:br>
              <a:rPr kumimoji="0" lang="en-US" sz="2400" b="1" i="0" u="none" strike="noStrike" cap="none" normalizeH="0" baseline="0" dirty="0" smtClean="0">
                <a:ln>
                  <a:noFill/>
                </a:ln>
                <a:solidFill>
                  <a:schemeClr val="tx1"/>
                </a:solidFill>
                <a:effectLst/>
                <a:ea typeface="Lucida Handwriting" pitchFamily="66" charset="0"/>
                <a:cs typeface="Arial" pitchFamily="34" charset="0"/>
              </a:rPr>
            </a:br>
            <a:r>
              <a:rPr kumimoji="0" lang="en-US" sz="2400" b="1" i="0" u="none" strike="noStrike" cap="none" normalizeH="0" baseline="0" dirty="0" smtClean="0">
                <a:ln>
                  <a:noFill/>
                </a:ln>
                <a:solidFill>
                  <a:schemeClr val="tx1"/>
                </a:solidFill>
                <a:effectLst/>
                <a:ea typeface="Lucida Handwriting" pitchFamily="66" charset="0"/>
                <a:cs typeface="Arial" pitchFamily="34" charset="0"/>
              </a:rPr>
              <a:t>Teach us to discover the worth of each thing,</a:t>
            </a:r>
            <a:endParaRPr kumimoji="0" lang="de-DE" sz="2400" b="0" i="0" u="none" strike="noStrike" cap="none" normalizeH="0" baseline="0" dirty="0" smtClean="0">
              <a:ln>
                <a:noFill/>
              </a:ln>
              <a:solidFill>
                <a:schemeClr val="tx1"/>
              </a:solidFill>
              <a:effectLst/>
              <a:cs typeface="Arial" pitchFamily="34" charset="0"/>
            </a:endParaRPr>
          </a:p>
          <a:p>
            <a:pPr lvl="0" indent="52388" eaLnBrk="0" fontAlgn="base" hangingPunct="0">
              <a:spcBef>
                <a:spcPct val="0"/>
              </a:spcBef>
              <a:spcAft>
                <a:spcPct val="0"/>
              </a:spcAft>
            </a:pPr>
            <a:r>
              <a:rPr kumimoji="0" lang="en-US" sz="2400" b="1" i="0" u="none" strike="noStrike" cap="none" normalizeH="0" baseline="0" dirty="0" smtClean="0">
                <a:ln>
                  <a:noFill/>
                </a:ln>
                <a:solidFill>
                  <a:schemeClr val="tx1"/>
                </a:solidFill>
                <a:effectLst/>
                <a:ea typeface="Lucida Handwriting" pitchFamily="66" charset="0"/>
                <a:cs typeface="Arial" pitchFamily="34" charset="0"/>
              </a:rPr>
              <a:t>to be filled with awe and contemplation, </a:t>
            </a:r>
            <a:br>
              <a:rPr kumimoji="0" lang="en-US" sz="2400" b="1" i="0" u="none" strike="noStrike" cap="none" normalizeH="0" baseline="0" dirty="0" smtClean="0">
                <a:ln>
                  <a:noFill/>
                </a:ln>
                <a:solidFill>
                  <a:schemeClr val="tx1"/>
                </a:solidFill>
                <a:effectLst/>
                <a:ea typeface="Lucida Handwriting" pitchFamily="66" charset="0"/>
                <a:cs typeface="Arial" pitchFamily="34" charset="0"/>
              </a:rPr>
            </a:br>
            <a:r>
              <a:rPr kumimoji="0" lang="en-US" sz="2400" b="1" i="0" u="none" strike="noStrike" cap="none" normalizeH="0" baseline="0" dirty="0" smtClean="0">
                <a:ln>
                  <a:noFill/>
                </a:ln>
                <a:solidFill>
                  <a:schemeClr val="tx1"/>
                </a:solidFill>
                <a:effectLst/>
                <a:ea typeface="Lucida Handwriting" pitchFamily="66" charset="0"/>
                <a:cs typeface="Arial" pitchFamily="34" charset="0"/>
              </a:rPr>
              <a:t>to recognize that we are profoundly united </a:t>
            </a:r>
            <a:br>
              <a:rPr kumimoji="0" lang="en-US" sz="2400" b="1" i="0" u="none" strike="noStrike" cap="none" normalizeH="0" baseline="0" dirty="0" smtClean="0">
                <a:ln>
                  <a:noFill/>
                </a:ln>
                <a:solidFill>
                  <a:schemeClr val="tx1"/>
                </a:solidFill>
                <a:effectLst/>
                <a:ea typeface="Lucida Handwriting" pitchFamily="66" charset="0"/>
                <a:cs typeface="Arial" pitchFamily="34" charset="0"/>
              </a:rPr>
            </a:br>
            <a:r>
              <a:rPr kumimoji="0" lang="en-US" sz="2400" b="1" i="0" u="none" strike="noStrike" cap="none" normalizeH="0" baseline="0" dirty="0" smtClean="0">
                <a:ln>
                  <a:noFill/>
                </a:ln>
                <a:solidFill>
                  <a:schemeClr val="tx1"/>
                </a:solidFill>
                <a:effectLst/>
                <a:ea typeface="Lucida Handwriting" pitchFamily="66" charset="0"/>
                <a:cs typeface="Arial" pitchFamily="34" charset="0"/>
              </a:rPr>
              <a:t>with every creature</a:t>
            </a:r>
            <a:endParaRPr kumimoji="0" lang="de-DE" sz="2400" b="0" i="0" u="none" strike="noStrike" cap="none" normalizeH="0" baseline="0" dirty="0" smtClean="0">
              <a:ln>
                <a:noFill/>
              </a:ln>
              <a:solidFill>
                <a:schemeClr val="tx1"/>
              </a:solidFill>
              <a:effectLst/>
              <a:cs typeface="Arial" pitchFamily="34" charset="0"/>
            </a:endParaRPr>
          </a:p>
          <a:p>
            <a:pPr lvl="0" indent="52388" eaLnBrk="0" fontAlgn="base" hangingPunct="0">
              <a:spcBef>
                <a:spcPct val="0"/>
              </a:spcBef>
              <a:spcAft>
                <a:spcPct val="0"/>
              </a:spcAft>
            </a:pPr>
            <a:r>
              <a:rPr kumimoji="0" lang="en-US" sz="2400" b="1" i="0" u="none" strike="noStrike" cap="none" normalizeH="0" baseline="0" dirty="0" smtClean="0">
                <a:ln>
                  <a:noFill/>
                </a:ln>
                <a:solidFill>
                  <a:schemeClr val="tx1"/>
                </a:solidFill>
                <a:effectLst/>
                <a:ea typeface="Lucida Handwriting" pitchFamily="66" charset="0"/>
                <a:cs typeface="Arial" pitchFamily="34" charset="0"/>
              </a:rPr>
              <a:t>as we journey towards your infinite light.  </a:t>
            </a:r>
            <a:r>
              <a:rPr kumimoji="0" lang="en-US" sz="1400" b="0" i="0" u="none" strike="noStrike" cap="none" normalizeH="0" baseline="-30000" dirty="0" smtClean="0">
                <a:ln>
                  <a:noFill/>
                </a:ln>
                <a:solidFill>
                  <a:schemeClr val="tx1"/>
                </a:solidFill>
                <a:effectLst/>
                <a:latin typeface="Arial" pitchFamily="34" charset="0"/>
                <a:ea typeface="Lucida Handwriting" pitchFamily="66" charset="0"/>
                <a:cs typeface="Arial" pitchFamily="34" charset="0"/>
              </a:rPr>
              <a:t>LS 246</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spTree>
    <p:custDataLst>
      <p:tags r:id="rId1"/>
    </p:custDataLst>
  </p:cSld>
  <p:clrMapOvr>
    <a:masterClrMapping/>
  </p:clrMapOvr>
  <p:transition spd="med" advClick="0" advTm="20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12291"/>
                                        </p:tgtEl>
                                        <p:attrNameLst>
                                          <p:attrName>style.visibility</p:attrName>
                                        </p:attrNameLst>
                                      </p:cBhvr>
                                      <p:to>
                                        <p:strVal val="visible"/>
                                      </p:to>
                                    </p:set>
                                  </p:childTnLst>
                                </p:cTn>
                              </p:par>
                            </p:childTnLst>
                          </p:cTn>
                        </p:par>
                        <p:par>
                          <p:cTn id="10" fill="hold">
                            <p:stCondLst>
                              <p:cond delay="0"/>
                            </p:stCondLst>
                            <p:childTnLst>
                              <p:par>
                                <p:cTn id="11" presetID="55" presetClass="entr" presetSubtype="0" fill="hold" grpId="0" nodeType="after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p:cTn id="13" dur="3000" fill="hold"/>
                                        <p:tgtEl>
                                          <p:spTgt spid="14"/>
                                        </p:tgtEl>
                                        <p:attrNameLst>
                                          <p:attrName>ppt_w</p:attrName>
                                        </p:attrNameLst>
                                      </p:cBhvr>
                                      <p:tavLst>
                                        <p:tav tm="0">
                                          <p:val>
                                            <p:strVal val="#ppt_w*0.70"/>
                                          </p:val>
                                        </p:tav>
                                        <p:tav tm="100000">
                                          <p:val>
                                            <p:strVal val="#ppt_w"/>
                                          </p:val>
                                        </p:tav>
                                      </p:tavLst>
                                    </p:anim>
                                    <p:anim calcmode="lin" valueType="num">
                                      <p:cBhvr>
                                        <p:cTn id="14" dur="3000" fill="hold"/>
                                        <p:tgtEl>
                                          <p:spTgt spid="14"/>
                                        </p:tgtEl>
                                        <p:attrNameLst>
                                          <p:attrName>ppt_h</p:attrName>
                                        </p:attrNameLst>
                                      </p:cBhvr>
                                      <p:tavLst>
                                        <p:tav tm="0">
                                          <p:val>
                                            <p:strVal val="#ppt_h"/>
                                          </p:val>
                                        </p:tav>
                                        <p:tav tm="100000">
                                          <p:val>
                                            <p:strVal val="#ppt_h"/>
                                          </p:val>
                                        </p:tav>
                                      </p:tavLst>
                                    </p:anim>
                                    <p:animEffect transition="in" filter="fade">
                                      <p:cBhvr>
                                        <p:cTn id="15" dur="3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p:bldP spid="9" grpId="0"/>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1"/>
          <p:cNvSpPr>
            <a:spLocks noChangeArrowheads="1"/>
          </p:cNvSpPr>
          <p:nvPr/>
        </p:nvSpPr>
        <p:spPr bwMode="auto">
          <a:xfrm>
            <a:off x="0" y="18864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FFFFFF"/>
                </a:solidFill>
                <a:effectLst/>
                <a:latin typeface="Arial" pitchFamily="34" charset="0"/>
                <a:ea typeface="Times New Roman" pitchFamily="18" charset="0"/>
                <a:cs typeface="Arial" pitchFamily="34" charset="0"/>
              </a:rPr>
              <a:t>Ecological conversion - A christian duty</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8" name="Grafik 0" descr="IMG_1533.JPG"/>
          <p:cNvPicPr/>
          <p:nvPr/>
        </p:nvPicPr>
        <p:blipFill>
          <a:blip r:embed="rId2" cstate="print">
            <a:lum bright="70000" contrast="-70000"/>
          </a:blip>
          <a:srcRect l="23012"/>
          <a:stretch>
            <a:fillRect/>
          </a:stretch>
        </p:blipFill>
        <p:spPr>
          <a:xfrm>
            <a:off x="0" y="17240"/>
            <a:ext cx="9144000" cy="6840760"/>
          </a:xfrm>
          <a:prstGeom prst="rect">
            <a:avLst/>
          </a:prstGeom>
        </p:spPr>
      </p:pic>
      <p:sp>
        <p:nvSpPr>
          <p:cNvPr id="9" name="Rectangle 2"/>
          <p:cNvSpPr>
            <a:spLocks noChangeArrowheads="1"/>
          </p:cNvSpPr>
          <p:nvPr/>
        </p:nvSpPr>
        <p:spPr bwMode="auto">
          <a:xfrm>
            <a:off x="755576" y="260648"/>
            <a:ext cx="7297383" cy="5232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ea typeface="Times New Roman" pitchFamily="18" charset="0"/>
                <a:cs typeface="Arial" pitchFamily="34" charset="0"/>
              </a:rPr>
              <a:t>ECOLOGICAL CONVERSION – A CHRISTIAN DUTY</a:t>
            </a:r>
            <a:endParaRPr kumimoji="0" lang="en-US" sz="2800" b="0" i="0" u="none" strike="noStrike" cap="none" normalizeH="0" baseline="0" dirty="0" smtClean="0">
              <a:ln>
                <a:noFill/>
              </a:ln>
              <a:solidFill>
                <a:schemeClr val="tx1"/>
              </a:solidFill>
              <a:effectLst/>
              <a:cs typeface="Arial" pitchFamily="34" charset="0"/>
            </a:endParaRPr>
          </a:p>
        </p:txBody>
      </p:sp>
      <p:sp>
        <p:nvSpPr>
          <p:cNvPr id="11" name="Rechteck 10"/>
          <p:cNvSpPr/>
          <p:nvPr/>
        </p:nvSpPr>
        <p:spPr>
          <a:xfrm>
            <a:off x="4067944" y="764704"/>
            <a:ext cx="4608512" cy="307777"/>
          </a:xfrm>
          <a:prstGeom prst="rect">
            <a:avLst/>
          </a:prstGeom>
        </p:spPr>
        <p:txBody>
          <a:bodyPr wrap="square">
            <a:spAutoFit/>
          </a:bodyPr>
          <a:lstStyle/>
          <a:p>
            <a:r>
              <a:rPr kumimoji="0" lang="en-US" sz="14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Some texts from Pope Francis‘ encyclical </a:t>
            </a:r>
            <a:r>
              <a:rPr kumimoji="0" lang="en-US" sz="1400" b="0" i="1"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Laudato</a:t>
            </a:r>
            <a:r>
              <a:rPr kumimoji="0" lang="en-US" sz="14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Si</a:t>
            </a:r>
            <a:endParaRPr lang="de-DE" sz="1400" dirty="0"/>
          </a:p>
        </p:txBody>
      </p:sp>
      <p:sp>
        <p:nvSpPr>
          <p:cNvPr id="12" name="Fußzeilenplatzhalter 11"/>
          <p:cNvSpPr>
            <a:spLocks noGrp="1"/>
          </p:cNvSpPr>
          <p:nvPr>
            <p:ph type="ftr" sz="quarter" idx="11"/>
          </p:nvPr>
        </p:nvSpPr>
        <p:spPr>
          <a:xfrm>
            <a:off x="3491880" y="6492875"/>
            <a:ext cx="5544616" cy="365125"/>
          </a:xfrm>
        </p:spPr>
        <p:txBody>
          <a:bodyPr/>
          <a:lstStyle/>
          <a:p>
            <a:pPr algn="l"/>
            <a:r>
              <a:rPr lang="de-DE" dirty="0" err="1" smtClean="0"/>
              <a:t>Season</a:t>
            </a:r>
            <a:r>
              <a:rPr lang="de-DE" dirty="0" smtClean="0"/>
              <a:t> </a:t>
            </a:r>
            <a:r>
              <a:rPr lang="de-DE" dirty="0" err="1" smtClean="0"/>
              <a:t>of</a:t>
            </a:r>
            <a:r>
              <a:rPr lang="de-DE" dirty="0" smtClean="0"/>
              <a:t> </a:t>
            </a:r>
            <a:r>
              <a:rPr lang="de-DE" dirty="0" err="1" smtClean="0"/>
              <a:t>Creation</a:t>
            </a:r>
            <a:r>
              <a:rPr lang="de-DE" dirty="0" smtClean="0"/>
              <a:t> NAD Netzwerk Afrika Deutschland http://www.netzwerkafrika.de</a:t>
            </a:r>
            <a:endParaRPr lang="de-DE" dirty="0"/>
          </a:p>
        </p:txBody>
      </p:sp>
      <p:sp>
        <p:nvSpPr>
          <p:cNvPr id="16385" name="Rectangle 1"/>
          <p:cNvSpPr>
            <a:spLocks noChangeArrowheads="1"/>
          </p:cNvSpPr>
          <p:nvPr/>
        </p:nvSpPr>
        <p:spPr bwMode="auto">
          <a:xfrm>
            <a:off x="395536" y="1268760"/>
            <a:ext cx="8424936"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Living our vocation to be protectors of God’s handiwork </a:t>
            </a:r>
            <a:br>
              <a:rPr kumimoji="0" lang="en-US" sz="18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br>
            <a:r>
              <a:rPr kumimoji="0" lang="en-US" sz="18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is essential to a life of virtue; </a:t>
            </a:r>
            <a:br>
              <a:rPr kumimoji="0" lang="en-US" sz="18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br>
            <a:r>
              <a:rPr kumimoji="0" lang="en-US" sz="18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it is not an optional or a secondary aspect of our Christian experience. </a:t>
            </a:r>
            <a:r>
              <a:rPr lang="en-US" sz="1000" dirty="0" smtClean="0">
                <a:latin typeface="Arial" pitchFamily="34" charset="0"/>
                <a:ea typeface="Times New Roman" pitchFamily="18" charset="0"/>
                <a:cs typeface="Arial" pitchFamily="34" charset="0"/>
              </a:rPr>
              <a:t>LS 217</a:t>
            </a:r>
          </a:p>
        </p:txBody>
      </p:sp>
      <p:sp>
        <p:nvSpPr>
          <p:cNvPr id="16386" name="Rectangle 2"/>
          <p:cNvSpPr>
            <a:spLocks noChangeArrowheads="1"/>
          </p:cNvSpPr>
          <p:nvPr/>
        </p:nvSpPr>
        <p:spPr bwMode="auto">
          <a:xfrm>
            <a:off x="683568" y="4221088"/>
            <a:ext cx="8208912"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The ecological conversion needed to bring about lasting change </a:t>
            </a:r>
            <a:br>
              <a:rPr kumimoji="0" lang="en-US" sz="18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br>
            <a:r>
              <a:rPr kumimoji="0" lang="en-US" sz="18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is also a community conversion. </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LS 219</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6387" name="Rectangle 3"/>
          <p:cNvSpPr>
            <a:spLocks noChangeArrowheads="1"/>
          </p:cNvSpPr>
          <p:nvPr/>
        </p:nvSpPr>
        <p:spPr bwMode="auto">
          <a:xfrm>
            <a:off x="683568" y="2492896"/>
            <a:ext cx="8136904" cy="1477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This conversion calls for a number of attitudes:</a:t>
            </a:r>
            <a:endParaRPr kumimoji="0" lang="de-DE"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gratitude and gratuitousness… a recognition that the world is God‘s loving gift… generosity in self-sacrifice. As believers, we do not look at the world from without but from within, conscious of the bonds with which the Father has linked us to all beings. </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LS 220</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4" name="Rechteck 13"/>
          <p:cNvSpPr/>
          <p:nvPr/>
        </p:nvSpPr>
        <p:spPr>
          <a:xfrm>
            <a:off x="611560" y="5157192"/>
            <a:ext cx="7560840" cy="954107"/>
          </a:xfrm>
          <a:prstGeom prst="rect">
            <a:avLst/>
          </a:prstGeom>
        </p:spPr>
        <p:txBody>
          <a:bodyPr wrap="square">
            <a:spAutoFit/>
          </a:bodyPr>
          <a:lstStyle/>
          <a:p>
            <a:pPr algn="ctr"/>
            <a:r>
              <a:rPr kumimoji="0" lang="en-US" sz="2800" b="1" i="1" u="none" strike="noStrike" cap="none" normalizeH="0" baseline="0" dirty="0" smtClean="0">
                <a:ln>
                  <a:noFill/>
                </a:ln>
                <a:solidFill>
                  <a:schemeClr val="tx1"/>
                </a:solidFill>
                <a:effectLst>
                  <a:outerShdw blurRad="38100" dist="38100" dir="2700000" algn="tl">
                    <a:srgbClr val="000000">
                      <a:alpha val="43137"/>
                    </a:srgbClr>
                  </a:outerShdw>
                </a:effectLst>
                <a:ea typeface="Times New Roman" pitchFamily="18" charset="0"/>
                <a:cs typeface="Arial" pitchFamily="34" charset="0"/>
              </a:rPr>
              <a:t>An ‘ecological conversion’ </a:t>
            </a:r>
            <a:br>
              <a:rPr kumimoji="0" lang="en-US" sz="2800" b="1" i="1" u="none" strike="noStrike" cap="none" normalizeH="0" baseline="0" dirty="0" smtClean="0">
                <a:ln>
                  <a:noFill/>
                </a:ln>
                <a:solidFill>
                  <a:schemeClr val="tx1"/>
                </a:solidFill>
                <a:effectLst>
                  <a:outerShdw blurRad="38100" dist="38100" dir="2700000" algn="tl">
                    <a:srgbClr val="000000">
                      <a:alpha val="43137"/>
                    </a:srgbClr>
                  </a:outerShdw>
                </a:effectLst>
                <a:ea typeface="Times New Roman" pitchFamily="18" charset="0"/>
                <a:cs typeface="Arial" pitchFamily="34" charset="0"/>
              </a:rPr>
            </a:br>
            <a:r>
              <a:rPr kumimoji="0" lang="en-US" sz="2800" b="1" i="1" u="none" strike="noStrike" cap="none" normalizeH="0" baseline="0" dirty="0" smtClean="0">
                <a:ln>
                  <a:noFill/>
                </a:ln>
                <a:solidFill>
                  <a:schemeClr val="tx1"/>
                </a:solidFill>
                <a:effectLst>
                  <a:outerShdw blurRad="38100" dist="38100" dir="2700000" algn="tl">
                    <a:srgbClr val="000000">
                      <a:alpha val="43137"/>
                    </a:srgbClr>
                  </a:outerShdw>
                </a:effectLst>
                <a:ea typeface="Times New Roman" pitchFamily="18" charset="0"/>
                <a:cs typeface="Arial" pitchFamily="34" charset="0"/>
              </a:rPr>
              <a:t>must shape our daily decisions and relationships.</a:t>
            </a:r>
            <a:endParaRPr lang="de-DE" sz="2800" dirty="0">
              <a:effectLst>
                <a:outerShdw blurRad="38100" dist="38100" dir="2700000" algn="tl">
                  <a:srgbClr val="000000">
                    <a:alpha val="43137"/>
                  </a:srgbClr>
                </a:outerShdw>
              </a:effectLst>
            </a:endParaRPr>
          </a:p>
        </p:txBody>
      </p:sp>
    </p:spTree>
  </p:cSld>
  <p:clrMapOvr>
    <a:masterClrMapping/>
  </p:clrMapOvr>
  <p:transition spd="med" advClick="0" advTm="20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6385"/>
                                        </p:tgtEl>
                                        <p:attrNameLst>
                                          <p:attrName>style.visibility</p:attrName>
                                        </p:attrNameLst>
                                      </p:cBhvr>
                                      <p:to>
                                        <p:strVal val="visible"/>
                                      </p:to>
                                    </p:set>
                                    <p:anim calcmode="lin" valueType="num">
                                      <p:cBhvr>
                                        <p:cTn id="7" dur="3000" fill="hold"/>
                                        <p:tgtEl>
                                          <p:spTgt spid="16385"/>
                                        </p:tgtEl>
                                        <p:attrNameLst>
                                          <p:attrName>ppt_w</p:attrName>
                                        </p:attrNameLst>
                                      </p:cBhvr>
                                      <p:tavLst>
                                        <p:tav tm="0">
                                          <p:val>
                                            <p:fltVal val="0"/>
                                          </p:val>
                                        </p:tav>
                                        <p:tav tm="100000">
                                          <p:val>
                                            <p:strVal val="#ppt_w"/>
                                          </p:val>
                                        </p:tav>
                                      </p:tavLst>
                                    </p:anim>
                                    <p:anim calcmode="lin" valueType="num">
                                      <p:cBhvr>
                                        <p:cTn id="8" dur="3000" fill="hold"/>
                                        <p:tgtEl>
                                          <p:spTgt spid="16385"/>
                                        </p:tgtEl>
                                        <p:attrNameLst>
                                          <p:attrName>ppt_h</p:attrName>
                                        </p:attrNameLst>
                                      </p:cBhvr>
                                      <p:tavLst>
                                        <p:tav tm="0">
                                          <p:val>
                                            <p:fltVal val="0"/>
                                          </p:val>
                                        </p:tav>
                                        <p:tav tm="100000">
                                          <p:val>
                                            <p:strVal val="#ppt_h"/>
                                          </p:val>
                                        </p:tav>
                                      </p:tavLst>
                                    </p:anim>
                                  </p:childTnLst>
                                </p:cTn>
                              </p:par>
                            </p:childTnLst>
                          </p:cTn>
                        </p:par>
                        <p:par>
                          <p:cTn id="9" fill="hold">
                            <p:stCondLst>
                              <p:cond delay="3000"/>
                            </p:stCondLst>
                            <p:childTnLst>
                              <p:par>
                                <p:cTn id="10" presetID="23" presetClass="entr" presetSubtype="16" fill="hold" grpId="0" nodeType="afterEffect">
                                  <p:stCondLst>
                                    <p:cond delay="0"/>
                                  </p:stCondLst>
                                  <p:childTnLst>
                                    <p:set>
                                      <p:cBhvr>
                                        <p:cTn id="11" dur="1" fill="hold">
                                          <p:stCondLst>
                                            <p:cond delay="0"/>
                                          </p:stCondLst>
                                        </p:cTn>
                                        <p:tgtEl>
                                          <p:spTgt spid="16387"/>
                                        </p:tgtEl>
                                        <p:attrNameLst>
                                          <p:attrName>style.visibility</p:attrName>
                                        </p:attrNameLst>
                                      </p:cBhvr>
                                      <p:to>
                                        <p:strVal val="visible"/>
                                      </p:to>
                                    </p:set>
                                    <p:anim calcmode="lin" valueType="num">
                                      <p:cBhvr>
                                        <p:cTn id="12" dur="3000" fill="hold"/>
                                        <p:tgtEl>
                                          <p:spTgt spid="16387"/>
                                        </p:tgtEl>
                                        <p:attrNameLst>
                                          <p:attrName>ppt_w</p:attrName>
                                        </p:attrNameLst>
                                      </p:cBhvr>
                                      <p:tavLst>
                                        <p:tav tm="0">
                                          <p:val>
                                            <p:fltVal val="0"/>
                                          </p:val>
                                        </p:tav>
                                        <p:tav tm="100000">
                                          <p:val>
                                            <p:strVal val="#ppt_w"/>
                                          </p:val>
                                        </p:tav>
                                      </p:tavLst>
                                    </p:anim>
                                    <p:anim calcmode="lin" valueType="num">
                                      <p:cBhvr>
                                        <p:cTn id="13" dur="3000" fill="hold"/>
                                        <p:tgtEl>
                                          <p:spTgt spid="16387"/>
                                        </p:tgtEl>
                                        <p:attrNameLst>
                                          <p:attrName>ppt_h</p:attrName>
                                        </p:attrNameLst>
                                      </p:cBhvr>
                                      <p:tavLst>
                                        <p:tav tm="0">
                                          <p:val>
                                            <p:fltVal val="0"/>
                                          </p:val>
                                        </p:tav>
                                        <p:tav tm="100000">
                                          <p:val>
                                            <p:strVal val="#ppt_h"/>
                                          </p:val>
                                        </p:tav>
                                      </p:tavLst>
                                    </p:anim>
                                  </p:childTnLst>
                                </p:cTn>
                              </p:par>
                            </p:childTnLst>
                          </p:cTn>
                        </p:par>
                        <p:par>
                          <p:cTn id="14" fill="hold">
                            <p:stCondLst>
                              <p:cond delay="6000"/>
                            </p:stCondLst>
                            <p:childTnLst>
                              <p:par>
                                <p:cTn id="15" presetID="23" presetClass="entr" presetSubtype="16" fill="hold" grpId="0" nodeType="afterEffect">
                                  <p:stCondLst>
                                    <p:cond delay="0"/>
                                  </p:stCondLst>
                                  <p:childTnLst>
                                    <p:set>
                                      <p:cBhvr>
                                        <p:cTn id="16" dur="1" fill="hold">
                                          <p:stCondLst>
                                            <p:cond delay="0"/>
                                          </p:stCondLst>
                                        </p:cTn>
                                        <p:tgtEl>
                                          <p:spTgt spid="16386"/>
                                        </p:tgtEl>
                                        <p:attrNameLst>
                                          <p:attrName>style.visibility</p:attrName>
                                        </p:attrNameLst>
                                      </p:cBhvr>
                                      <p:to>
                                        <p:strVal val="visible"/>
                                      </p:to>
                                    </p:set>
                                    <p:anim calcmode="lin" valueType="num">
                                      <p:cBhvr>
                                        <p:cTn id="17" dur="3000" fill="hold"/>
                                        <p:tgtEl>
                                          <p:spTgt spid="16386"/>
                                        </p:tgtEl>
                                        <p:attrNameLst>
                                          <p:attrName>ppt_w</p:attrName>
                                        </p:attrNameLst>
                                      </p:cBhvr>
                                      <p:tavLst>
                                        <p:tav tm="0">
                                          <p:val>
                                            <p:fltVal val="0"/>
                                          </p:val>
                                        </p:tav>
                                        <p:tav tm="100000">
                                          <p:val>
                                            <p:strVal val="#ppt_w"/>
                                          </p:val>
                                        </p:tav>
                                      </p:tavLst>
                                    </p:anim>
                                    <p:anim calcmode="lin" valueType="num">
                                      <p:cBhvr>
                                        <p:cTn id="18" dur="3000" fill="hold"/>
                                        <p:tgtEl>
                                          <p:spTgt spid="16386"/>
                                        </p:tgtEl>
                                        <p:attrNameLst>
                                          <p:attrName>ppt_h</p:attrName>
                                        </p:attrNameLst>
                                      </p:cBhvr>
                                      <p:tavLst>
                                        <p:tav tm="0">
                                          <p:val>
                                            <p:fltVal val="0"/>
                                          </p:val>
                                        </p:tav>
                                        <p:tav tm="100000">
                                          <p:val>
                                            <p:strVal val="#ppt_h"/>
                                          </p:val>
                                        </p:tav>
                                      </p:tavLst>
                                    </p:anim>
                                  </p:childTnLst>
                                </p:cTn>
                              </p:par>
                            </p:childTnLst>
                          </p:cTn>
                        </p:par>
                        <p:par>
                          <p:cTn id="19" fill="hold">
                            <p:stCondLst>
                              <p:cond delay="9000"/>
                            </p:stCondLst>
                            <p:childTnLst>
                              <p:par>
                                <p:cTn id="20" presetID="55" presetClass="entr" presetSubtype="0" fill="hold" grpId="0" nodeType="after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p:cTn id="22" dur="3000" fill="hold"/>
                                        <p:tgtEl>
                                          <p:spTgt spid="14"/>
                                        </p:tgtEl>
                                        <p:attrNameLst>
                                          <p:attrName>ppt_w</p:attrName>
                                        </p:attrNameLst>
                                      </p:cBhvr>
                                      <p:tavLst>
                                        <p:tav tm="0">
                                          <p:val>
                                            <p:strVal val="#ppt_w*0.70"/>
                                          </p:val>
                                        </p:tav>
                                        <p:tav tm="100000">
                                          <p:val>
                                            <p:strVal val="#ppt_w"/>
                                          </p:val>
                                        </p:tav>
                                      </p:tavLst>
                                    </p:anim>
                                    <p:anim calcmode="lin" valueType="num">
                                      <p:cBhvr>
                                        <p:cTn id="23" dur="3000" fill="hold"/>
                                        <p:tgtEl>
                                          <p:spTgt spid="14"/>
                                        </p:tgtEl>
                                        <p:attrNameLst>
                                          <p:attrName>ppt_h</p:attrName>
                                        </p:attrNameLst>
                                      </p:cBhvr>
                                      <p:tavLst>
                                        <p:tav tm="0">
                                          <p:val>
                                            <p:strVal val="#ppt_h"/>
                                          </p:val>
                                        </p:tav>
                                        <p:tav tm="100000">
                                          <p:val>
                                            <p:strVal val="#ppt_h"/>
                                          </p:val>
                                        </p:tav>
                                      </p:tavLst>
                                    </p:anim>
                                    <p:animEffect transition="in" filter="fade">
                                      <p:cBhvr>
                                        <p:cTn id="24" dur="3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5" grpId="0"/>
      <p:bldP spid="16386" grpId="0"/>
      <p:bldP spid="16387"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0" descr="IMG_1533.JPG"/>
          <p:cNvPicPr/>
          <p:nvPr/>
        </p:nvPicPr>
        <p:blipFill>
          <a:blip r:embed="rId2" cstate="print">
            <a:lum bright="10000" contrast="20000"/>
          </a:blip>
          <a:srcRect l="23012"/>
          <a:stretch>
            <a:fillRect/>
          </a:stretch>
        </p:blipFill>
        <p:spPr>
          <a:xfrm>
            <a:off x="-396552" y="0"/>
            <a:ext cx="9981752" cy="6871447"/>
          </a:xfrm>
          <a:prstGeom prst="rect">
            <a:avLst/>
          </a:prstGeom>
        </p:spPr>
      </p:pic>
      <p:sp>
        <p:nvSpPr>
          <p:cNvPr id="1025" name="Rectangle 1"/>
          <p:cNvSpPr>
            <a:spLocks noChangeArrowheads="1"/>
          </p:cNvSpPr>
          <p:nvPr/>
        </p:nvSpPr>
        <p:spPr bwMode="auto">
          <a:xfrm>
            <a:off x="0" y="116632"/>
            <a:ext cx="8985152" cy="138499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ea typeface="Times New Roman" pitchFamily="18" charset="0"/>
                <a:cs typeface="Arial" pitchFamily="34" charset="0"/>
              </a:rPr>
              <a:t>" The ideal is not only to pass from the exterior</a:t>
            </a:r>
            <a:endParaRPr kumimoji="0" lang="de-DE" sz="2800" b="0" i="0" u="none" strike="noStrike" cap="none" normalizeH="0" baseline="0" dirty="0" smtClean="0">
              <a:ln>
                <a:noFill/>
              </a:ln>
              <a:solidFill>
                <a:schemeClr val="tx1"/>
              </a:solidFill>
              <a:effectLst/>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ea typeface="Times New Roman" pitchFamily="18" charset="0"/>
                <a:cs typeface="Arial" pitchFamily="34" charset="0"/>
              </a:rPr>
              <a:t>to the interior to discover the action of God in the soul,</a:t>
            </a:r>
            <a:endParaRPr kumimoji="0" lang="de-DE" sz="2800" b="0" i="0" u="none" strike="noStrike" cap="none" normalizeH="0" baseline="0" dirty="0" smtClean="0">
              <a:ln>
                <a:noFill/>
              </a:ln>
              <a:solidFill>
                <a:schemeClr val="tx1"/>
              </a:solidFill>
              <a:effectLst/>
              <a:cs typeface="Arial" pitchFamily="34" charset="0"/>
            </a:endParaRPr>
          </a:p>
          <a:p>
            <a:pPr lvl="0" algn="r" eaLnBrk="0" fontAlgn="base" hangingPunct="0">
              <a:spcBef>
                <a:spcPct val="0"/>
              </a:spcBef>
              <a:spcAft>
                <a:spcPct val="0"/>
              </a:spcAft>
            </a:pPr>
            <a:r>
              <a:rPr kumimoji="0" lang="en-US" sz="2800" b="1" i="0" u="none" strike="noStrike" cap="none" normalizeH="0" baseline="0" dirty="0" smtClean="0">
                <a:ln>
                  <a:noFill/>
                </a:ln>
                <a:solidFill>
                  <a:schemeClr val="tx1"/>
                </a:solidFill>
                <a:effectLst/>
                <a:ea typeface="Times New Roman" pitchFamily="18" charset="0"/>
                <a:cs typeface="Arial" pitchFamily="34" charset="0"/>
              </a:rPr>
              <a:t>but also to discover God in all things.“ </a:t>
            </a:r>
            <a:r>
              <a:rPr lang="de-DE" dirty="0" smtClean="0"/>
              <a:t>LS </a:t>
            </a:r>
            <a:r>
              <a:rPr lang="de-DE" dirty="0"/>
              <a:t>233</a:t>
            </a:r>
            <a:endParaRPr kumimoji="0" lang="en-US" sz="1800" i="0" u="none" strike="noStrike" cap="none" normalizeH="0" baseline="0" dirty="0" smtClean="0">
              <a:ln>
                <a:noFill/>
              </a:ln>
              <a:solidFill>
                <a:schemeClr val="tx1"/>
              </a:solidFill>
              <a:latin typeface="Arial" pitchFamily="34" charset="0"/>
              <a:cs typeface="Arial" pitchFamily="34" charset="0"/>
            </a:endParaRPr>
          </a:p>
        </p:txBody>
      </p:sp>
      <p:sp>
        <p:nvSpPr>
          <p:cNvPr id="6" name="Fußzeilenplatzhalter 5"/>
          <p:cNvSpPr>
            <a:spLocks noGrp="1"/>
          </p:cNvSpPr>
          <p:nvPr>
            <p:ph type="ftr" sz="quarter" idx="11"/>
          </p:nvPr>
        </p:nvSpPr>
        <p:spPr>
          <a:xfrm>
            <a:off x="3851920" y="6309320"/>
            <a:ext cx="5696272" cy="365125"/>
          </a:xfrm>
        </p:spPr>
        <p:txBody>
          <a:bodyPr/>
          <a:lstStyle/>
          <a:p>
            <a:r>
              <a:rPr lang="de-DE" dirty="0" err="1" smtClean="0"/>
              <a:t>Season</a:t>
            </a:r>
            <a:r>
              <a:rPr lang="de-DE" dirty="0" smtClean="0"/>
              <a:t> </a:t>
            </a:r>
            <a:r>
              <a:rPr lang="de-DE" dirty="0" err="1" smtClean="0"/>
              <a:t>of</a:t>
            </a:r>
            <a:r>
              <a:rPr lang="de-DE" dirty="0" smtClean="0"/>
              <a:t> </a:t>
            </a:r>
            <a:r>
              <a:rPr lang="de-DE" dirty="0" err="1" smtClean="0"/>
              <a:t>Creation</a:t>
            </a:r>
            <a:r>
              <a:rPr lang="de-DE" dirty="0" smtClean="0"/>
              <a:t> NAD Netzwerk Afrika Deutschland http://www.netzwerkafrika.de</a:t>
            </a:r>
            <a:endParaRPr lang="de-DE" dirty="0"/>
          </a:p>
        </p:txBody>
      </p:sp>
    </p:spTree>
  </p:cSld>
  <p:clrMapOvr>
    <a:masterClrMapping/>
  </p:clrMapOvr>
  <p:transition spd="med" advClick="0" advTm="20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025"/>
                                        </p:tgtEl>
                                        <p:attrNameLst>
                                          <p:attrName>style.visibility</p:attrName>
                                        </p:attrNameLst>
                                      </p:cBhvr>
                                      <p:to>
                                        <p:strVal val="visible"/>
                                      </p:to>
                                    </p:set>
                                    <p:anim calcmode="lin" valueType="num">
                                      <p:cBhvr>
                                        <p:cTn id="7" dur="3000" fill="hold"/>
                                        <p:tgtEl>
                                          <p:spTgt spid="1025"/>
                                        </p:tgtEl>
                                        <p:attrNameLst>
                                          <p:attrName>ppt_w</p:attrName>
                                        </p:attrNameLst>
                                      </p:cBhvr>
                                      <p:tavLst>
                                        <p:tav tm="0">
                                          <p:val>
                                            <p:fltVal val="0"/>
                                          </p:val>
                                        </p:tav>
                                        <p:tav tm="100000">
                                          <p:val>
                                            <p:strVal val="#ppt_w"/>
                                          </p:val>
                                        </p:tav>
                                      </p:tavLst>
                                    </p:anim>
                                    <p:anim calcmode="lin" valueType="num">
                                      <p:cBhvr>
                                        <p:cTn id="8" dur="3000" fill="hold"/>
                                        <p:tgtEl>
                                          <p:spTgt spid="102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1"/>
          </p:nvPr>
        </p:nvSpPr>
        <p:spPr>
          <a:xfrm>
            <a:off x="3124200" y="6356350"/>
            <a:ext cx="5552256" cy="365125"/>
          </a:xfrm>
        </p:spPr>
        <p:txBody>
          <a:bodyPr/>
          <a:lstStyle/>
          <a:p>
            <a:r>
              <a:rPr lang="de-DE" dirty="0" err="1" smtClean="0"/>
              <a:t>Season</a:t>
            </a:r>
            <a:r>
              <a:rPr lang="de-DE" dirty="0" smtClean="0"/>
              <a:t> </a:t>
            </a:r>
            <a:r>
              <a:rPr lang="de-DE" dirty="0" err="1" smtClean="0"/>
              <a:t>of</a:t>
            </a:r>
            <a:r>
              <a:rPr lang="de-DE" dirty="0" smtClean="0"/>
              <a:t> </a:t>
            </a:r>
            <a:r>
              <a:rPr lang="de-DE" dirty="0" err="1" smtClean="0"/>
              <a:t>Creation</a:t>
            </a:r>
            <a:r>
              <a:rPr lang="de-DE" dirty="0" smtClean="0"/>
              <a:t> NAD Netzwerk Afrika Deutschland http://www.netzwerkafrika.de</a:t>
            </a:r>
            <a:endParaRPr lang="de-DE" dirty="0"/>
          </a:p>
        </p:txBody>
      </p:sp>
      <p:pic>
        <p:nvPicPr>
          <p:cNvPr id="28673" name="Grafik 0" descr="Juli2013 047.JPG"/>
          <p:cNvPicPr>
            <a:picLocks noChangeAspect="1" noChangeArrowheads="1"/>
          </p:cNvPicPr>
          <p:nvPr/>
        </p:nvPicPr>
        <p:blipFill>
          <a:blip r:embed="rId2" cstate="print">
            <a:lum bright="70000" contrast="-70000"/>
          </a:blip>
          <a:srcRect l="9067"/>
          <a:stretch>
            <a:fillRect/>
          </a:stretch>
        </p:blipFill>
        <p:spPr bwMode="auto">
          <a:xfrm>
            <a:off x="0" y="0"/>
            <a:ext cx="9144000" cy="6858000"/>
          </a:xfrm>
          <a:prstGeom prst="rect">
            <a:avLst/>
          </a:prstGeom>
          <a:noFill/>
          <a:ln w="9525">
            <a:noFill/>
            <a:miter lim="800000"/>
            <a:headEnd/>
            <a:tailEnd/>
          </a:ln>
        </p:spPr>
      </p:pic>
      <p:sp>
        <p:nvSpPr>
          <p:cNvPr id="28674" name="Rectangle 2"/>
          <p:cNvSpPr>
            <a:spLocks noChangeArrowheads="1"/>
          </p:cNvSpPr>
          <p:nvPr/>
        </p:nvSpPr>
        <p:spPr bwMode="auto">
          <a:xfrm>
            <a:off x="2555776" y="260648"/>
            <a:ext cx="3677545" cy="5232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effectLst/>
                <a:ea typeface="Times New Roman" pitchFamily="18" charset="0"/>
                <a:cs typeface="Arial" pitchFamily="34" charset="0"/>
              </a:rPr>
              <a:t>LOVE OF LITTLE THINGS</a:t>
            </a:r>
            <a:endParaRPr kumimoji="0" lang="en-US" sz="2800" b="0" i="0" u="none" strike="noStrike" cap="none" normalizeH="0" baseline="0" dirty="0" smtClean="0">
              <a:ln>
                <a:noFill/>
              </a:ln>
              <a:effectLst/>
              <a:cs typeface="Arial" pitchFamily="34" charset="0"/>
            </a:endParaRPr>
          </a:p>
        </p:txBody>
      </p:sp>
      <p:sp>
        <p:nvSpPr>
          <p:cNvPr id="28675" name="Rectangle 3"/>
          <p:cNvSpPr>
            <a:spLocks noChangeArrowheads="1"/>
          </p:cNvSpPr>
          <p:nvPr/>
        </p:nvSpPr>
        <p:spPr bwMode="auto">
          <a:xfrm>
            <a:off x="611560" y="980728"/>
            <a:ext cx="7812360" cy="163121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i="1" u="none" strike="noStrike" cap="none" normalizeH="0" baseline="0" dirty="0" smtClean="0">
                <a:ln>
                  <a:noFill/>
                </a:ln>
                <a:solidFill>
                  <a:schemeClr val="tx1"/>
                </a:solidFill>
                <a:effectLst/>
                <a:ea typeface="Cambria" pitchFamily="18" charset="0"/>
                <a:cs typeface="Arial" pitchFamily="34" charset="0"/>
              </a:rPr>
              <a:t>St. Therese of </a:t>
            </a:r>
            <a:r>
              <a:rPr kumimoji="0" lang="en-US" sz="2000" i="1" u="none" strike="noStrike" cap="none" normalizeH="0" baseline="0" dirty="0" err="1" smtClean="0">
                <a:ln>
                  <a:noFill/>
                </a:ln>
                <a:solidFill>
                  <a:schemeClr val="tx1"/>
                </a:solidFill>
                <a:effectLst/>
                <a:ea typeface="Cambria" pitchFamily="18" charset="0"/>
                <a:cs typeface="Arial" pitchFamily="34" charset="0"/>
              </a:rPr>
              <a:t>Lisieux</a:t>
            </a:r>
            <a:r>
              <a:rPr kumimoji="0" lang="en-US" sz="2000" i="1" u="none" strike="noStrike" cap="none" normalizeH="0" baseline="0" dirty="0" smtClean="0">
                <a:ln>
                  <a:noFill/>
                </a:ln>
                <a:solidFill>
                  <a:schemeClr val="tx1"/>
                </a:solidFill>
                <a:effectLst/>
                <a:ea typeface="Cambria" pitchFamily="18" charset="0"/>
                <a:cs typeface="Arial" pitchFamily="34" charset="0"/>
              </a:rPr>
              <a:t> has taught us how to walk in the ‘little way’ of love. Similarly, Pope Francis stresses the importance of the simple gestures and small daily decision to achieve an ‘integral ecology’. </a:t>
            </a:r>
            <a:br>
              <a:rPr kumimoji="0" lang="en-US" sz="2000" i="1" u="none" strike="noStrike" cap="none" normalizeH="0" baseline="0" dirty="0" smtClean="0">
                <a:ln>
                  <a:noFill/>
                </a:ln>
                <a:solidFill>
                  <a:schemeClr val="tx1"/>
                </a:solidFill>
                <a:effectLst/>
                <a:ea typeface="Cambria" pitchFamily="18" charset="0"/>
                <a:cs typeface="Arial" pitchFamily="34" charset="0"/>
              </a:rPr>
            </a:br>
            <a:r>
              <a:rPr kumimoji="0" lang="en-US" sz="2000" i="1" u="none" strike="noStrike" cap="none" normalizeH="0" baseline="0" dirty="0" smtClean="0">
                <a:ln>
                  <a:noFill/>
                </a:ln>
                <a:solidFill>
                  <a:schemeClr val="tx1"/>
                </a:solidFill>
                <a:effectLst/>
                <a:ea typeface="Cambria" pitchFamily="18" charset="0"/>
                <a:cs typeface="Arial" pitchFamily="34" charset="0"/>
              </a:rPr>
              <a:t>They restore to our lives a sense of dignity and value, just as God has given even to the tiniest creature a unique beauty and an infinite value.</a:t>
            </a:r>
            <a:endParaRPr kumimoji="0" lang="en-US" sz="2000" i="0" u="none" strike="noStrike" cap="none" normalizeH="0" baseline="0" dirty="0" smtClean="0">
              <a:ln>
                <a:noFill/>
              </a:ln>
              <a:solidFill>
                <a:schemeClr val="tx1"/>
              </a:solidFill>
              <a:effectLst/>
              <a:cs typeface="Arial" pitchFamily="34" charset="0"/>
            </a:endParaRPr>
          </a:p>
        </p:txBody>
      </p:sp>
      <p:sp>
        <p:nvSpPr>
          <p:cNvPr id="28676" name="Rectangle 4"/>
          <p:cNvSpPr>
            <a:spLocks noChangeArrowheads="1"/>
          </p:cNvSpPr>
          <p:nvPr/>
        </p:nvSpPr>
        <p:spPr bwMode="auto">
          <a:xfrm>
            <a:off x="467544" y="3140968"/>
            <a:ext cx="7560840"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1" u="none" strike="noStrike" cap="none" normalizeH="0" baseline="0" dirty="0" smtClean="0">
                <a:ln>
                  <a:noFill/>
                </a:ln>
                <a:solidFill>
                  <a:schemeClr val="tx1"/>
                </a:solidFill>
                <a:effectLst/>
                <a:ea typeface="Times New Roman" pitchFamily="18" charset="0"/>
                <a:cs typeface="Arial" pitchFamily="34" charset="0"/>
              </a:rPr>
              <a:t>Prayer</a:t>
            </a:r>
            <a:endParaRPr kumimoji="0" lang="de-DE" sz="24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ea typeface="Lucida Handwriting" pitchFamily="66" charset="0"/>
                <a:cs typeface="Arial" pitchFamily="34" charset="0"/>
              </a:rPr>
              <a:t>All-powerful God, you are present in the whole universe and in the smallest of your creatures.</a:t>
            </a:r>
            <a:endParaRPr kumimoji="0" lang="de-DE" sz="24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ea typeface="Lucida Handwriting" pitchFamily="66" charset="0"/>
                <a:cs typeface="Arial" pitchFamily="34" charset="0"/>
              </a:rPr>
              <a:t>You embrace with your tenderness all that exists.</a:t>
            </a:r>
            <a:endParaRPr kumimoji="0" lang="de-DE" sz="24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ea typeface="Lucida Handwriting" pitchFamily="66" charset="0"/>
                <a:cs typeface="Arial" pitchFamily="34" charset="0"/>
              </a:rPr>
              <a:t>Pour out upon us the power of your love,</a:t>
            </a:r>
            <a:endParaRPr kumimoji="0" lang="de-DE" sz="24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ea typeface="Lucida Handwriting" pitchFamily="66" charset="0"/>
                <a:cs typeface="Arial" pitchFamily="34" charset="0"/>
              </a:rPr>
              <a:t>hat we may protect life and beauty.</a:t>
            </a:r>
            <a:endParaRPr kumimoji="0" lang="en-US" sz="2400" b="0" i="0" u="none" strike="noStrike" cap="none" normalizeH="0" baseline="0" dirty="0" smtClean="0">
              <a:ln>
                <a:noFill/>
              </a:ln>
              <a:solidFill>
                <a:schemeClr val="tx1"/>
              </a:solidFill>
              <a:effectLst/>
              <a:cs typeface="Arial" pitchFamily="34" charset="0"/>
            </a:endParaRPr>
          </a:p>
        </p:txBody>
      </p:sp>
      <p:pic>
        <p:nvPicPr>
          <p:cNvPr id="8" name="Grafik 0" descr="Juli2013 047.JPG"/>
          <p:cNvPicPr>
            <a:picLocks noChangeAspect="1" noChangeArrowheads="1"/>
          </p:cNvPicPr>
          <p:nvPr/>
        </p:nvPicPr>
        <p:blipFill>
          <a:blip r:embed="rId3" cstate="print">
            <a:lum contrast="30000"/>
          </a:blip>
          <a:srcRect l="9067"/>
          <a:stretch>
            <a:fillRect/>
          </a:stretch>
        </p:blipFill>
        <p:spPr bwMode="auto">
          <a:xfrm>
            <a:off x="6084168" y="4725144"/>
            <a:ext cx="2850416" cy="1872208"/>
          </a:xfrm>
          <a:prstGeom prst="rect">
            <a:avLst/>
          </a:prstGeom>
          <a:noFill/>
          <a:ln w="9525">
            <a:noFill/>
            <a:miter lim="800000"/>
            <a:headEnd/>
            <a:tailEnd/>
          </a:ln>
        </p:spPr>
      </p:pic>
    </p:spTree>
  </p:cSld>
  <p:clrMapOvr>
    <a:masterClrMapping/>
  </p:clrMapOvr>
  <p:transition spd="med" advClick="0" advTm="20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8675"/>
                                        </p:tgtEl>
                                        <p:attrNameLst>
                                          <p:attrName>style.visibility</p:attrName>
                                        </p:attrNameLst>
                                      </p:cBhvr>
                                      <p:to>
                                        <p:strVal val="visible"/>
                                      </p:to>
                                    </p:set>
                                  </p:childTnLst>
                                </p:cTn>
                              </p:par>
                            </p:childTnLst>
                          </p:cTn>
                        </p:par>
                        <p:par>
                          <p:cTn id="7" fill="hold">
                            <p:stCondLst>
                              <p:cond delay="0"/>
                            </p:stCondLst>
                            <p:childTnLst>
                              <p:par>
                                <p:cTn id="8" presetID="55" presetClass="entr" presetSubtype="0" fill="hold" grpId="0" nodeType="afterEffect">
                                  <p:stCondLst>
                                    <p:cond delay="0"/>
                                  </p:stCondLst>
                                  <p:childTnLst>
                                    <p:set>
                                      <p:cBhvr>
                                        <p:cTn id="9" dur="1" fill="hold">
                                          <p:stCondLst>
                                            <p:cond delay="0"/>
                                          </p:stCondLst>
                                        </p:cTn>
                                        <p:tgtEl>
                                          <p:spTgt spid="28676"/>
                                        </p:tgtEl>
                                        <p:attrNameLst>
                                          <p:attrName>style.visibility</p:attrName>
                                        </p:attrNameLst>
                                      </p:cBhvr>
                                      <p:to>
                                        <p:strVal val="visible"/>
                                      </p:to>
                                    </p:set>
                                    <p:anim calcmode="lin" valueType="num">
                                      <p:cBhvr>
                                        <p:cTn id="10" dur="3000" fill="hold"/>
                                        <p:tgtEl>
                                          <p:spTgt spid="28676"/>
                                        </p:tgtEl>
                                        <p:attrNameLst>
                                          <p:attrName>ppt_w</p:attrName>
                                        </p:attrNameLst>
                                      </p:cBhvr>
                                      <p:tavLst>
                                        <p:tav tm="0">
                                          <p:val>
                                            <p:strVal val="#ppt_w*0.70"/>
                                          </p:val>
                                        </p:tav>
                                        <p:tav tm="100000">
                                          <p:val>
                                            <p:strVal val="#ppt_w"/>
                                          </p:val>
                                        </p:tav>
                                      </p:tavLst>
                                    </p:anim>
                                    <p:anim calcmode="lin" valueType="num">
                                      <p:cBhvr>
                                        <p:cTn id="11" dur="3000" fill="hold"/>
                                        <p:tgtEl>
                                          <p:spTgt spid="28676"/>
                                        </p:tgtEl>
                                        <p:attrNameLst>
                                          <p:attrName>ppt_h</p:attrName>
                                        </p:attrNameLst>
                                      </p:cBhvr>
                                      <p:tavLst>
                                        <p:tav tm="0">
                                          <p:val>
                                            <p:strVal val="#ppt_h"/>
                                          </p:val>
                                        </p:tav>
                                        <p:tav tm="100000">
                                          <p:val>
                                            <p:strVal val="#ppt_h"/>
                                          </p:val>
                                        </p:tav>
                                      </p:tavLst>
                                    </p:anim>
                                    <p:animEffect transition="in" filter="fade">
                                      <p:cBhvr>
                                        <p:cTn id="12" dur="3000"/>
                                        <p:tgtEl>
                                          <p:spTgt spid="286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p:bldP spid="2867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1"/>
          </p:nvPr>
        </p:nvSpPr>
        <p:spPr>
          <a:xfrm>
            <a:off x="3124200" y="6356350"/>
            <a:ext cx="5552256" cy="365125"/>
          </a:xfrm>
        </p:spPr>
        <p:txBody>
          <a:bodyPr/>
          <a:lstStyle/>
          <a:p>
            <a:r>
              <a:rPr lang="de-DE" dirty="0" err="1" smtClean="0"/>
              <a:t>Season</a:t>
            </a:r>
            <a:r>
              <a:rPr lang="de-DE" dirty="0" smtClean="0"/>
              <a:t> </a:t>
            </a:r>
            <a:r>
              <a:rPr lang="de-DE" dirty="0" err="1" smtClean="0"/>
              <a:t>of</a:t>
            </a:r>
            <a:r>
              <a:rPr lang="de-DE" dirty="0" smtClean="0"/>
              <a:t> </a:t>
            </a:r>
            <a:r>
              <a:rPr lang="de-DE" dirty="0" err="1" smtClean="0"/>
              <a:t>Creation</a:t>
            </a:r>
            <a:r>
              <a:rPr lang="de-DE" dirty="0" smtClean="0"/>
              <a:t> NAD Netzwerk Afrika Deutschland http://www.netzwerkafrika.de</a:t>
            </a:r>
            <a:endParaRPr lang="de-DE" dirty="0"/>
          </a:p>
        </p:txBody>
      </p:sp>
      <p:pic>
        <p:nvPicPr>
          <p:cNvPr id="29697" name="Grafik 0" descr="Juli2013 047.JPG"/>
          <p:cNvPicPr>
            <a:picLocks noChangeAspect="1" noChangeArrowheads="1"/>
          </p:cNvPicPr>
          <p:nvPr/>
        </p:nvPicPr>
        <p:blipFill>
          <a:blip r:embed="rId2" cstate="print">
            <a:lum bright="70000" contrast="-70000"/>
          </a:blip>
          <a:srcRect l="9067"/>
          <a:stretch>
            <a:fillRect/>
          </a:stretch>
        </p:blipFill>
        <p:spPr bwMode="auto">
          <a:xfrm>
            <a:off x="0" y="0"/>
            <a:ext cx="9144000" cy="6858000"/>
          </a:xfrm>
          <a:prstGeom prst="rect">
            <a:avLst/>
          </a:prstGeom>
          <a:noFill/>
          <a:ln w="9525">
            <a:noFill/>
            <a:miter lim="800000"/>
            <a:headEnd/>
            <a:tailEnd/>
          </a:ln>
        </p:spPr>
      </p:pic>
      <p:sp>
        <p:nvSpPr>
          <p:cNvPr id="29698" name="Rectangle 2"/>
          <p:cNvSpPr>
            <a:spLocks noChangeArrowheads="1"/>
          </p:cNvSpPr>
          <p:nvPr/>
        </p:nvSpPr>
        <p:spPr bwMode="auto">
          <a:xfrm>
            <a:off x="827584" y="1124744"/>
            <a:ext cx="7236296"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Every creature is thus the object of the Father’s tenderness,</a:t>
            </a:r>
            <a:endParaRPr kumimoji="0" lang="de-DE"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who gives it its place in the world. Even the fleeting life of the least of beings is the object of his love, and in its few seconds of existence, God enfolds it with his affection. </a:t>
            </a:r>
            <a:r>
              <a:rPr kumimoji="0" lang="en-US"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LS 77</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Rectangle 2"/>
          <p:cNvSpPr>
            <a:spLocks noChangeArrowheads="1"/>
          </p:cNvSpPr>
          <p:nvPr/>
        </p:nvSpPr>
        <p:spPr bwMode="auto">
          <a:xfrm>
            <a:off x="2915816" y="214482"/>
            <a:ext cx="3677545" cy="5232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effectLst/>
                <a:ea typeface="Times New Roman" pitchFamily="18" charset="0"/>
                <a:cs typeface="Arial" pitchFamily="34" charset="0"/>
              </a:rPr>
              <a:t>LOVE OF LITTLE THINGS</a:t>
            </a:r>
            <a:endParaRPr kumimoji="0" lang="en-US" sz="2800" b="0" i="0" u="none" strike="noStrike" cap="none" normalizeH="0" baseline="0" dirty="0" smtClean="0">
              <a:ln>
                <a:noFill/>
              </a:ln>
              <a:effectLst/>
              <a:cs typeface="Arial" pitchFamily="34" charset="0"/>
            </a:endParaRPr>
          </a:p>
        </p:txBody>
      </p:sp>
      <p:sp>
        <p:nvSpPr>
          <p:cNvPr id="7" name="Rechteck 6"/>
          <p:cNvSpPr/>
          <p:nvPr/>
        </p:nvSpPr>
        <p:spPr>
          <a:xfrm>
            <a:off x="4283968" y="764704"/>
            <a:ext cx="4608512" cy="307777"/>
          </a:xfrm>
          <a:prstGeom prst="rect">
            <a:avLst/>
          </a:prstGeom>
        </p:spPr>
        <p:txBody>
          <a:bodyPr wrap="square">
            <a:spAutoFit/>
          </a:bodyPr>
          <a:lstStyle/>
          <a:p>
            <a:r>
              <a:rPr kumimoji="0" lang="en-US" sz="14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Some texts from Pope Francis‘ encyclical </a:t>
            </a:r>
            <a:r>
              <a:rPr kumimoji="0" lang="en-US" sz="1400" b="0" i="1"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Laudato</a:t>
            </a:r>
            <a:r>
              <a:rPr kumimoji="0" lang="en-US" sz="14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Si</a:t>
            </a:r>
            <a:endParaRPr lang="de-DE" sz="1400" dirty="0"/>
          </a:p>
        </p:txBody>
      </p:sp>
      <p:sp>
        <p:nvSpPr>
          <p:cNvPr id="8" name="Rechteck 7"/>
          <p:cNvSpPr/>
          <p:nvPr/>
        </p:nvSpPr>
        <p:spPr>
          <a:xfrm>
            <a:off x="2051720" y="2564904"/>
            <a:ext cx="4752528" cy="646331"/>
          </a:xfrm>
          <a:prstGeom prst="rect">
            <a:avLst/>
          </a:prstGeom>
        </p:spPr>
        <p:txBody>
          <a:bodyPr wrap="square">
            <a:spAutoFit/>
          </a:bodyPr>
          <a:lstStyle/>
          <a:p>
            <a:pPr lvl="0" algn="ctr" eaLnBrk="0" fontAlgn="base" hangingPunct="0">
              <a:spcBef>
                <a:spcPct val="0"/>
              </a:spcBef>
              <a:spcAft>
                <a:spcPct val="0"/>
              </a:spcAft>
            </a:pPr>
            <a:r>
              <a:rPr lang="en-US" b="1" dirty="0">
                <a:latin typeface="Arial" pitchFamily="34" charset="0"/>
                <a:ea typeface="Times New Roman" pitchFamily="18" charset="0"/>
                <a:cs typeface="Arial" pitchFamily="34" charset="0"/>
              </a:rPr>
              <a:t>Each creature possesses its own particular goodness and perfection … </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LS 69</a:t>
            </a:r>
            <a:endParaRPr lang="en-US" dirty="0">
              <a:latin typeface="Arial" pitchFamily="34" charset="0"/>
              <a:cs typeface="Arial" pitchFamily="34" charset="0"/>
            </a:endParaRPr>
          </a:p>
        </p:txBody>
      </p:sp>
      <p:sp>
        <p:nvSpPr>
          <p:cNvPr id="29699" name="Rectangle 3"/>
          <p:cNvSpPr>
            <a:spLocks noChangeArrowheads="1"/>
          </p:cNvSpPr>
          <p:nvPr/>
        </p:nvSpPr>
        <p:spPr bwMode="auto">
          <a:xfrm>
            <a:off x="827584" y="3347120"/>
            <a:ext cx="7416824"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1" u="none" strike="noStrike" cap="none" normalizeH="0" baseline="0" dirty="0" smtClean="0">
                <a:ln>
                  <a:noFill/>
                </a:ln>
                <a:solidFill>
                  <a:schemeClr val="tx1"/>
                </a:solidFill>
                <a:effectLst>
                  <a:outerShdw blurRad="38100" dist="38100" dir="2700000" algn="tl">
                    <a:srgbClr val="000000">
                      <a:alpha val="43137"/>
                    </a:srgbClr>
                  </a:outerShdw>
                </a:effectLst>
                <a:ea typeface="Times New Roman" pitchFamily="18" charset="0"/>
                <a:cs typeface="Arial" pitchFamily="34" charset="0"/>
              </a:rPr>
              <a:t>There is a nobility in the duty to care for creation</a:t>
            </a:r>
            <a:endParaRPr kumimoji="0" lang="de-DE" sz="2800" b="1" i="1" u="none" strike="noStrike" cap="none" normalizeH="0" baseline="0" dirty="0" smtClean="0">
              <a:ln>
                <a:noFill/>
              </a:ln>
              <a:solidFill>
                <a:schemeClr val="tx1"/>
              </a:solidFill>
              <a:effectLst>
                <a:outerShdw blurRad="38100" dist="38100" dir="2700000" algn="tl">
                  <a:srgbClr val="000000">
                    <a:alpha val="43137"/>
                  </a:srgbClr>
                </a:outerShdw>
              </a:effectLst>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800" b="1" i="1" u="none" strike="noStrike" cap="none" normalizeH="0" baseline="0" dirty="0" smtClean="0">
                <a:ln>
                  <a:noFill/>
                </a:ln>
                <a:solidFill>
                  <a:schemeClr val="tx1"/>
                </a:solidFill>
                <a:effectLst>
                  <a:outerShdw blurRad="38100" dist="38100" dir="2700000" algn="tl">
                    <a:srgbClr val="000000">
                      <a:alpha val="43137"/>
                    </a:srgbClr>
                  </a:outerShdw>
                </a:effectLst>
                <a:ea typeface="Times New Roman" pitchFamily="18" charset="0"/>
                <a:cs typeface="Arial" pitchFamily="34" charset="0"/>
              </a:rPr>
              <a:t>through little daily actions</a:t>
            </a:r>
            <a:r>
              <a:rPr kumimoji="0" lang="en-US" sz="18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 </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LS 211</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9700" name="Rectangle 4"/>
          <p:cNvSpPr>
            <a:spLocks noChangeArrowheads="1"/>
          </p:cNvSpPr>
          <p:nvPr/>
        </p:nvSpPr>
        <p:spPr bwMode="auto">
          <a:xfrm>
            <a:off x="683568" y="4365104"/>
            <a:ext cx="7452320" cy="17543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Saint Therese of </a:t>
            </a:r>
            <a:r>
              <a:rPr kumimoji="0" lang="en-US" sz="18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Lisieux</a:t>
            </a:r>
            <a:r>
              <a:rPr kumimoji="0" lang="en-US" sz="18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invites us</a:t>
            </a:r>
            <a:endParaRPr kumimoji="0" lang="de-DE"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to </a:t>
            </a:r>
            <a:r>
              <a:rPr kumimoji="0" lang="en-US" sz="18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practise</a:t>
            </a:r>
            <a:r>
              <a:rPr kumimoji="0" lang="en-US" sz="18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the little way of love,</a:t>
            </a:r>
            <a:endParaRPr kumimoji="0" lang="de-DE"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not to miss out on a kind word, a smile or any small gesture which sows peace and friendship. An integral ecology is also made up of simple daily gestures which break with the logic of violence, exploitation and selfishness. </a:t>
            </a:r>
            <a:r>
              <a:rPr lang="en-US" sz="1000" dirty="0" smtClean="0">
                <a:latin typeface="Arial" pitchFamily="34" charset="0"/>
                <a:ea typeface="Times New Roman" pitchFamily="18" charset="0"/>
                <a:cs typeface="Arial" pitchFamily="34" charset="0"/>
              </a:rPr>
              <a:t>LS </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230</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med" advClick="0" advTm="20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9698"/>
                                        </p:tgtEl>
                                        <p:attrNameLst>
                                          <p:attrName>style.visibility</p:attrName>
                                        </p:attrNameLst>
                                      </p:cBhvr>
                                      <p:to>
                                        <p:strVal val="visible"/>
                                      </p:to>
                                    </p:set>
                                    <p:anim calcmode="lin" valueType="num">
                                      <p:cBhvr>
                                        <p:cTn id="7" dur="3000" fill="hold"/>
                                        <p:tgtEl>
                                          <p:spTgt spid="29698"/>
                                        </p:tgtEl>
                                        <p:attrNameLst>
                                          <p:attrName>ppt_w</p:attrName>
                                        </p:attrNameLst>
                                      </p:cBhvr>
                                      <p:tavLst>
                                        <p:tav tm="0">
                                          <p:val>
                                            <p:fltVal val="0"/>
                                          </p:val>
                                        </p:tav>
                                        <p:tav tm="100000">
                                          <p:val>
                                            <p:strVal val="#ppt_w"/>
                                          </p:val>
                                        </p:tav>
                                      </p:tavLst>
                                    </p:anim>
                                    <p:anim calcmode="lin" valueType="num">
                                      <p:cBhvr>
                                        <p:cTn id="8" dur="3000" fill="hold"/>
                                        <p:tgtEl>
                                          <p:spTgt spid="29698"/>
                                        </p:tgtEl>
                                        <p:attrNameLst>
                                          <p:attrName>ppt_h</p:attrName>
                                        </p:attrNameLst>
                                      </p:cBhvr>
                                      <p:tavLst>
                                        <p:tav tm="0">
                                          <p:val>
                                            <p:fltVal val="0"/>
                                          </p:val>
                                        </p:tav>
                                        <p:tav tm="100000">
                                          <p:val>
                                            <p:strVal val="#ppt_h"/>
                                          </p:val>
                                        </p:tav>
                                      </p:tavLst>
                                    </p:anim>
                                  </p:childTnLst>
                                </p:cTn>
                              </p:par>
                            </p:childTnLst>
                          </p:cTn>
                        </p:par>
                        <p:par>
                          <p:cTn id="9" fill="hold">
                            <p:stCondLst>
                              <p:cond delay="3000"/>
                            </p:stCondLst>
                            <p:childTnLst>
                              <p:par>
                                <p:cTn id="10" presetID="23" presetClass="entr" presetSubtype="16"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3000" fill="hold"/>
                                        <p:tgtEl>
                                          <p:spTgt spid="8"/>
                                        </p:tgtEl>
                                        <p:attrNameLst>
                                          <p:attrName>ppt_w</p:attrName>
                                        </p:attrNameLst>
                                      </p:cBhvr>
                                      <p:tavLst>
                                        <p:tav tm="0">
                                          <p:val>
                                            <p:fltVal val="0"/>
                                          </p:val>
                                        </p:tav>
                                        <p:tav tm="100000">
                                          <p:val>
                                            <p:strVal val="#ppt_w"/>
                                          </p:val>
                                        </p:tav>
                                      </p:tavLst>
                                    </p:anim>
                                    <p:anim calcmode="lin" valueType="num">
                                      <p:cBhvr>
                                        <p:cTn id="13" dur="3000" fill="hold"/>
                                        <p:tgtEl>
                                          <p:spTgt spid="8"/>
                                        </p:tgtEl>
                                        <p:attrNameLst>
                                          <p:attrName>ppt_h</p:attrName>
                                        </p:attrNameLst>
                                      </p:cBhvr>
                                      <p:tavLst>
                                        <p:tav tm="0">
                                          <p:val>
                                            <p:fltVal val="0"/>
                                          </p:val>
                                        </p:tav>
                                        <p:tav tm="100000">
                                          <p:val>
                                            <p:strVal val="#ppt_h"/>
                                          </p:val>
                                        </p:tav>
                                      </p:tavLst>
                                    </p:anim>
                                  </p:childTnLst>
                                </p:cTn>
                              </p:par>
                            </p:childTnLst>
                          </p:cTn>
                        </p:par>
                        <p:par>
                          <p:cTn id="14" fill="hold">
                            <p:stCondLst>
                              <p:cond delay="6000"/>
                            </p:stCondLst>
                            <p:childTnLst>
                              <p:par>
                                <p:cTn id="15" presetID="23" presetClass="entr" presetSubtype="16" fill="hold" grpId="0" nodeType="afterEffect">
                                  <p:stCondLst>
                                    <p:cond delay="0"/>
                                  </p:stCondLst>
                                  <p:childTnLst>
                                    <p:set>
                                      <p:cBhvr>
                                        <p:cTn id="16" dur="1" fill="hold">
                                          <p:stCondLst>
                                            <p:cond delay="0"/>
                                          </p:stCondLst>
                                        </p:cTn>
                                        <p:tgtEl>
                                          <p:spTgt spid="29700"/>
                                        </p:tgtEl>
                                        <p:attrNameLst>
                                          <p:attrName>style.visibility</p:attrName>
                                        </p:attrNameLst>
                                      </p:cBhvr>
                                      <p:to>
                                        <p:strVal val="visible"/>
                                      </p:to>
                                    </p:set>
                                    <p:anim calcmode="lin" valueType="num">
                                      <p:cBhvr>
                                        <p:cTn id="17" dur="3000" fill="hold"/>
                                        <p:tgtEl>
                                          <p:spTgt spid="29700"/>
                                        </p:tgtEl>
                                        <p:attrNameLst>
                                          <p:attrName>ppt_w</p:attrName>
                                        </p:attrNameLst>
                                      </p:cBhvr>
                                      <p:tavLst>
                                        <p:tav tm="0">
                                          <p:val>
                                            <p:fltVal val="0"/>
                                          </p:val>
                                        </p:tav>
                                        <p:tav tm="100000">
                                          <p:val>
                                            <p:strVal val="#ppt_w"/>
                                          </p:val>
                                        </p:tav>
                                      </p:tavLst>
                                    </p:anim>
                                    <p:anim calcmode="lin" valueType="num">
                                      <p:cBhvr>
                                        <p:cTn id="18" dur="3000" fill="hold"/>
                                        <p:tgtEl>
                                          <p:spTgt spid="29700"/>
                                        </p:tgtEl>
                                        <p:attrNameLst>
                                          <p:attrName>ppt_h</p:attrName>
                                        </p:attrNameLst>
                                      </p:cBhvr>
                                      <p:tavLst>
                                        <p:tav tm="0">
                                          <p:val>
                                            <p:fltVal val="0"/>
                                          </p:val>
                                        </p:tav>
                                        <p:tav tm="100000">
                                          <p:val>
                                            <p:strVal val="#ppt_h"/>
                                          </p:val>
                                        </p:tav>
                                      </p:tavLst>
                                    </p:anim>
                                  </p:childTnLst>
                                </p:cTn>
                              </p:par>
                            </p:childTnLst>
                          </p:cTn>
                        </p:par>
                        <p:par>
                          <p:cTn id="19" fill="hold">
                            <p:stCondLst>
                              <p:cond delay="9000"/>
                            </p:stCondLst>
                            <p:childTnLst>
                              <p:par>
                                <p:cTn id="20" presetID="55" presetClass="entr" presetSubtype="0" fill="hold" grpId="0" nodeType="afterEffect">
                                  <p:stCondLst>
                                    <p:cond delay="0"/>
                                  </p:stCondLst>
                                  <p:childTnLst>
                                    <p:set>
                                      <p:cBhvr>
                                        <p:cTn id="21" dur="1" fill="hold">
                                          <p:stCondLst>
                                            <p:cond delay="0"/>
                                          </p:stCondLst>
                                        </p:cTn>
                                        <p:tgtEl>
                                          <p:spTgt spid="29699"/>
                                        </p:tgtEl>
                                        <p:attrNameLst>
                                          <p:attrName>style.visibility</p:attrName>
                                        </p:attrNameLst>
                                      </p:cBhvr>
                                      <p:to>
                                        <p:strVal val="visible"/>
                                      </p:to>
                                    </p:set>
                                    <p:anim calcmode="lin" valueType="num">
                                      <p:cBhvr>
                                        <p:cTn id="22" dur="1000" fill="hold"/>
                                        <p:tgtEl>
                                          <p:spTgt spid="29699"/>
                                        </p:tgtEl>
                                        <p:attrNameLst>
                                          <p:attrName>ppt_w</p:attrName>
                                        </p:attrNameLst>
                                      </p:cBhvr>
                                      <p:tavLst>
                                        <p:tav tm="0">
                                          <p:val>
                                            <p:strVal val="#ppt_w*0.70"/>
                                          </p:val>
                                        </p:tav>
                                        <p:tav tm="100000">
                                          <p:val>
                                            <p:strVal val="#ppt_w"/>
                                          </p:val>
                                        </p:tav>
                                      </p:tavLst>
                                    </p:anim>
                                    <p:anim calcmode="lin" valueType="num">
                                      <p:cBhvr>
                                        <p:cTn id="23" dur="1000" fill="hold"/>
                                        <p:tgtEl>
                                          <p:spTgt spid="29699"/>
                                        </p:tgtEl>
                                        <p:attrNameLst>
                                          <p:attrName>ppt_h</p:attrName>
                                        </p:attrNameLst>
                                      </p:cBhvr>
                                      <p:tavLst>
                                        <p:tav tm="0">
                                          <p:val>
                                            <p:strVal val="#ppt_h"/>
                                          </p:val>
                                        </p:tav>
                                        <p:tav tm="100000">
                                          <p:val>
                                            <p:strVal val="#ppt_h"/>
                                          </p:val>
                                        </p:tav>
                                      </p:tavLst>
                                    </p:anim>
                                    <p:animEffect transition="in" filter="fade">
                                      <p:cBhvr>
                                        <p:cTn id="24" dur="1000"/>
                                        <p:tgtEl>
                                          <p:spTgt spid="296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p:bldP spid="8" grpId="0"/>
      <p:bldP spid="29699" grpId="0"/>
      <p:bldP spid="2970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1"/>
          </p:nvPr>
        </p:nvSpPr>
        <p:spPr>
          <a:xfrm>
            <a:off x="3124200" y="6356350"/>
            <a:ext cx="5552256" cy="365125"/>
          </a:xfrm>
        </p:spPr>
        <p:txBody>
          <a:bodyPr/>
          <a:lstStyle/>
          <a:p>
            <a:r>
              <a:rPr lang="de-DE" dirty="0" err="1" smtClean="0"/>
              <a:t>Season</a:t>
            </a:r>
            <a:r>
              <a:rPr lang="de-DE" dirty="0" smtClean="0"/>
              <a:t> </a:t>
            </a:r>
            <a:r>
              <a:rPr lang="de-DE" dirty="0" err="1" smtClean="0"/>
              <a:t>of</a:t>
            </a:r>
            <a:r>
              <a:rPr lang="de-DE" dirty="0" smtClean="0"/>
              <a:t> </a:t>
            </a:r>
            <a:r>
              <a:rPr lang="de-DE" dirty="0" err="1" smtClean="0"/>
              <a:t>Creation</a:t>
            </a:r>
            <a:r>
              <a:rPr lang="de-DE" dirty="0" smtClean="0"/>
              <a:t> NAD Netzwerk Afrika Deutschland http://www.netzwerkafrika.de</a:t>
            </a:r>
            <a:endParaRPr lang="de-DE" dirty="0"/>
          </a:p>
        </p:txBody>
      </p:sp>
      <p:sp>
        <p:nvSpPr>
          <p:cNvPr id="17413"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de-DE"/>
          </a:p>
        </p:txBody>
      </p:sp>
      <p:sp>
        <p:nvSpPr>
          <p:cNvPr id="17414" name="Rectangle 6"/>
          <p:cNvSpPr>
            <a:spLocks noChangeArrowheads="1"/>
          </p:cNvSpPr>
          <p:nvPr/>
        </p:nvSpPr>
        <p:spPr bwMode="auto">
          <a:xfrm>
            <a:off x="5076056" y="548680"/>
            <a:ext cx="3672408"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effectLst/>
                <a:ea typeface="Times New Roman" pitchFamily="18" charset="0"/>
                <a:cs typeface="Arial" pitchFamily="34" charset="0"/>
              </a:rPr>
              <a:t>"All-powerful God, you are present in the whole universe</a:t>
            </a:r>
            <a:endParaRPr kumimoji="0" lang="de-DE" sz="2800" b="0" i="0" u="none" strike="noStrike" cap="none" normalizeH="0" baseline="0" dirty="0" smtClean="0">
              <a:ln>
                <a:noFill/>
              </a:ln>
              <a:effectLst/>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smtClean="0">
                <a:ln>
                  <a:noFill/>
                </a:ln>
                <a:effectLst/>
                <a:ea typeface="Times New Roman" pitchFamily="18" charset="0"/>
                <a:cs typeface="Arial" pitchFamily="34" charset="0"/>
              </a:rPr>
              <a:t>and in the smallest of your creatures.</a:t>
            </a:r>
            <a:endParaRPr kumimoji="0" lang="de-DE" sz="2800" b="0" i="0" u="none" strike="noStrike" cap="none" normalizeH="0" baseline="0" dirty="0" smtClean="0">
              <a:ln>
                <a:noFill/>
              </a:ln>
              <a:effectLst/>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smtClean="0">
                <a:ln>
                  <a:noFill/>
                </a:ln>
                <a:effectLst/>
                <a:ea typeface="Times New Roman" pitchFamily="18" charset="0"/>
                <a:cs typeface="Arial" pitchFamily="34" charset="0"/>
              </a:rPr>
              <a:t>You embrace with your tenderness all that exists.</a:t>
            </a:r>
            <a:endParaRPr kumimoji="0" lang="de-DE" sz="2800" b="0" i="0" u="none" strike="noStrike" cap="none" normalizeH="0" baseline="0" dirty="0" smtClean="0">
              <a:ln>
                <a:noFill/>
              </a:ln>
              <a:effectLst/>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smtClean="0">
                <a:ln>
                  <a:noFill/>
                </a:ln>
                <a:effectLst/>
                <a:ea typeface="Times New Roman" pitchFamily="18" charset="0"/>
                <a:cs typeface="Arial" pitchFamily="34" charset="0"/>
              </a:rPr>
              <a:t>Pour out upon us the power of your love,</a:t>
            </a:r>
            <a:endParaRPr kumimoji="0" lang="de-DE" sz="2800" b="0" i="0" u="none" strike="noStrike" cap="none" normalizeH="0" baseline="0" dirty="0" smtClean="0">
              <a:ln>
                <a:noFill/>
              </a:ln>
              <a:effectLst/>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smtClean="0">
                <a:ln>
                  <a:noFill/>
                </a:ln>
                <a:effectLst/>
                <a:ea typeface="Times New Roman" pitchFamily="18" charset="0"/>
                <a:cs typeface="Arial" pitchFamily="34" charset="0"/>
              </a:rPr>
              <a:t>hat we may protect life and beauty.“ </a:t>
            </a:r>
            <a:r>
              <a:rPr kumimoji="0" lang="en-US" sz="1100" b="0" i="0" u="none" strike="noStrike" cap="none" normalizeH="0" baseline="0" dirty="0" smtClean="0">
                <a:ln>
                  <a:noFill/>
                </a:ln>
                <a:effectLst/>
                <a:latin typeface="Arial" pitchFamily="34" charset="0"/>
                <a:ea typeface="Times New Roman" pitchFamily="18" charset="0"/>
                <a:cs typeface="Arial" pitchFamily="34" charset="0"/>
              </a:rPr>
              <a:t>LS  246</a:t>
            </a:r>
            <a:endParaRPr kumimoji="0" lang="en-US" sz="1800" b="0" i="0" u="none" strike="noStrike" cap="none" normalizeH="0" baseline="0" dirty="0" smtClean="0">
              <a:ln>
                <a:noFill/>
              </a:ln>
              <a:effectLst/>
              <a:latin typeface="Arial" pitchFamily="34" charset="0"/>
              <a:cs typeface="Arial" pitchFamily="34" charset="0"/>
            </a:endParaRPr>
          </a:p>
        </p:txBody>
      </p:sp>
      <p:pic>
        <p:nvPicPr>
          <p:cNvPr id="17415" name="Grafik 0" descr="Juli2013 047.JPG"/>
          <p:cNvPicPr>
            <a:picLocks noChangeAspect="1" noChangeArrowheads="1"/>
          </p:cNvPicPr>
          <p:nvPr/>
        </p:nvPicPr>
        <p:blipFill>
          <a:blip r:embed="rId2" cstate="print">
            <a:lum contrast="30000"/>
          </a:blip>
          <a:srcRect l="9067"/>
          <a:stretch>
            <a:fillRect/>
          </a:stretch>
        </p:blipFill>
        <p:spPr bwMode="auto">
          <a:xfrm rot="5400000">
            <a:off x="-805173" y="1101317"/>
            <a:ext cx="6577881" cy="4608512"/>
          </a:xfrm>
          <a:prstGeom prst="rect">
            <a:avLst/>
          </a:prstGeom>
          <a:noFill/>
          <a:ln w="9525">
            <a:noFill/>
            <a:miter lim="800000"/>
            <a:headEnd/>
            <a:tailEnd/>
          </a:ln>
        </p:spPr>
      </p:pic>
    </p:spTree>
  </p:cSld>
  <p:clrMapOvr>
    <a:masterClrMapping/>
  </p:clrMapOvr>
  <p:transition spd="med" advClick="0" advTm="20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17414"/>
                                        </p:tgtEl>
                                        <p:attrNameLst>
                                          <p:attrName>style.visibility</p:attrName>
                                        </p:attrNameLst>
                                      </p:cBhvr>
                                      <p:to>
                                        <p:strVal val="visible"/>
                                      </p:to>
                                    </p:set>
                                    <p:anim calcmode="lin" valueType="num">
                                      <p:cBhvr>
                                        <p:cTn id="7" dur="3000" fill="hold"/>
                                        <p:tgtEl>
                                          <p:spTgt spid="17414"/>
                                        </p:tgtEl>
                                        <p:attrNameLst>
                                          <p:attrName>ppt_w</p:attrName>
                                        </p:attrNameLst>
                                      </p:cBhvr>
                                      <p:tavLst>
                                        <p:tav tm="0">
                                          <p:val>
                                            <p:strVal val="#ppt_w*0.70"/>
                                          </p:val>
                                        </p:tav>
                                        <p:tav tm="100000">
                                          <p:val>
                                            <p:strVal val="#ppt_w"/>
                                          </p:val>
                                        </p:tav>
                                      </p:tavLst>
                                    </p:anim>
                                    <p:anim calcmode="lin" valueType="num">
                                      <p:cBhvr>
                                        <p:cTn id="8" dur="3000" fill="hold"/>
                                        <p:tgtEl>
                                          <p:spTgt spid="17414"/>
                                        </p:tgtEl>
                                        <p:attrNameLst>
                                          <p:attrName>ppt_h</p:attrName>
                                        </p:attrNameLst>
                                      </p:cBhvr>
                                      <p:tavLst>
                                        <p:tav tm="0">
                                          <p:val>
                                            <p:strVal val="#ppt_h"/>
                                          </p:val>
                                        </p:tav>
                                        <p:tav tm="100000">
                                          <p:val>
                                            <p:strVal val="#ppt_h"/>
                                          </p:val>
                                        </p:tav>
                                      </p:tavLst>
                                    </p:anim>
                                    <p:animEffect transition="in" filter="fade">
                                      <p:cBhvr>
                                        <p:cTn id="9" dur="3000"/>
                                        <p:tgtEl>
                                          <p:spTgt spid="174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1"/>
          </p:nvPr>
        </p:nvSpPr>
        <p:spPr>
          <a:xfrm>
            <a:off x="3124200" y="6356350"/>
            <a:ext cx="5552256" cy="365125"/>
          </a:xfrm>
        </p:spPr>
        <p:txBody>
          <a:bodyPr/>
          <a:lstStyle/>
          <a:p>
            <a:r>
              <a:rPr lang="de-DE" dirty="0" err="1" smtClean="0"/>
              <a:t>Season</a:t>
            </a:r>
            <a:r>
              <a:rPr lang="de-DE" dirty="0" smtClean="0"/>
              <a:t> </a:t>
            </a:r>
            <a:r>
              <a:rPr lang="de-DE" dirty="0" err="1" smtClean="0"/>
              <a:t>of</a:t>
            </a:r>
            <a:r>
              <a:rPr lang="de-DE" dirty="0" smtClean="0"/>
              <a:t> </a:t>
            </a:r>
            <a:r>
              <a:rPr lang="de-DE" dirty="0" err="1" smtClean="0"/>
              <a:t>Creation</a:t>
            </a:r>
            <a:r>
              <a:rPr lang="de-DE" dirty="0" smtClean="0"/>
              <a:t> NAD Netzwerk Afrika Deutschland http://www.netzwerkafrika.de</a:t>
            </a:r>
            <a:endParaRPr lang="de-DE" dirty="0"/>
          </a:p>
        </p:txBody>
      </p:sp>
      <p:pic>
        <p:nvPicPr>
          <p:cNvPr id="4" name="Grafik 2" descr="Wernberg2012 016.jpg"/>
          <p:cNvPicPr/>
          <p:nvPr/>
        </p:nvPicPr>
        <p:blipFill>
          <a:blip r:embed="rId2" cstate="print">
            <a:lum bright="70000" contrast="-70000"/>
          </a:blip>
          <a:stretch>
            <a:fillRect/>
          </a:stretch>
        </p:blipFill>
        <p:spPr>
          <a:xfrm>
            <a:off x="0" y="0"/>
            <a:ext cx="9144000" cy="6858000"/>
          </a:xfrm>
          <a:prstGeom prst="rect">
            <a:avLst/>
          </a:prstGeom>
        </p:spPr>
      </p:pic>
      <p:sp>
        <p:nvSpPr>
          <p:cNvPr id="10241" name="Rectangle 1"/>
          <p:cNvSpPr>
            <a:spLocks noChangeArrowheads="1"/>
          </p:cNvSpPr>
          <p:nvPr/>
        </p:nvSpPr>
        <p:spPr bwMode="auto">
          <a:xfrm>
            <a:off x="2339752" y="332656"/>
            <a:ext cx="3888432"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ea typeface="Times New Roman" pitchFamily="18" charset="0"/>
                <a:cs typeface="Arial" pitchFamily="34" charset="0"/>
              </a:rPr>
              <a:t>SERENE ATTENTIVENESS</a:t>
            </a:r>
            <a:endParaRPr kumimoji="0" lang="en-US" sz="2800" b="0" i="0" u="none" strike="noStrike" cap="none" normalizeH="0" baseline="0" dirty="0" smtClean="0">
              <a:ln>
                <a:noFill/>
              </a:ln>
              <a:solidFill>
                <a:schemeClr val="tx1"/>
              </a:solidFill>
              <a:effectLst/>
              <a:cs typeface="Arial" pitchFamily="34" charset="0"/>
            </a:endParaRPr>
          </a:p>
        </p:txBody>
      </p:sp>
      <p:sp>
        <p:nvSpPr>
          <p:cNvPr id="10242" name="Rectangle 2"/>
          <p:cNvSpPr>
            <a:spLocks noChangeArrowheads="1"/>
          </p:cNvSpPr>
          <p:nvPr/>
        </p:nvSpPr>
        <p:spPr bwMode="auto">
          <a:xfrm>
            <a:off x="395536" y="1109936"/>
            <a:ext cx="8352928" cy="178510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i="1" u="none" strike="noStrike" cap="none" normalizeH="0" baseline="0" dirty="0" smtClean="0">
                <a:ln>
                  <a:noFill/>
                </a:ln>
                <a:solidFill>
                  <a:schemeClr val="tx1"/>
                </a:solidFill>
                <a:effectLst/>
                <a:ea typeface="Times New Roman" pitchFamily="18" charset="0"/>
                <a:cs typeface="Arial" pitchFamily="34" charset="0"/>
              </a:rPr>
              <a:t>Attentiveness and mindfulness are buzz words these days. </a:t>
            </a:r>
            <a:br>
              <a:rPr kumimoji="0" lang="en-US" sz="2200" i="1" u="none" strike="noStrike" cap="none" normalizeH="0" baseline="0" dirty="0" smtClean="0">
                <a:ln>
                  <a:noFill/>
                </a:ln>
                <a:solidFill>
                  <a:schemeClr val="tx1"/>
                </a:solidFill>
                <a:effectLst/>
                <a:ea typeface="Times New Roman" pitchFamily="18" charset="0"/>
                <a:cs typeface="Arial" pitchFamily="34" charset="0"/>
              </a:rPr>
            </a:br>
            <a:r>
              <a:rPr kumimoji="0" lang="en-US" sz="2200" i="1" u="none" strike="noStrike" cap="none" normalizeH="0" baseline="0" dirty="0" smtClean="0">
                <a:ln>
                  <a:noFill/>
                </a:ln>
                <a:solidFill>
                  <a:schemeClr val="tx1"/>
                </a:solidFill>
                <a:effectLst/>
                <a:ea typeface="Times New Roman" pitchFamily="18" charset="0"/>
                <a:cs typeface="Arial" pitchFamily="34" charset="0"/>
              </a:rPr>
              <a:t>Managers are initiated to practice it in order to be more relaxed and efficient in their work. </a:t>
            </a:r>
            <a:br>
              <a:rPr kumimoji="0" lang="en-US" sz="2200" i="1" u="none" strike="noStrike" cap="none" normalizeH="0" baseline="0" dirty="0" smtClean="0">
                <a:ln>
                  <a:noFill/>
                </a:ln>
                <a:solidFill>
                  <a:schemeClr val="tx1"/>
                </a:solidFill>
                <a:effectLst/>
                <a:ea typeface="Times New Roman" pitchFamily="18" charset="0"/>
                <a:cs typeface="Arial" pitchFamily="34" charset="0"/>
              </a:rPr>
            </a:br>
            <a:r>
              <a:rPr kumimoji="0" lang="en-US" sz="2200" i="1" u="none" strike="noStrike" cap="none" normalizeH="0" baseline="0" dirty="0" smtClean="0">
                <a:ln>
                  <a:noFill/>
                </a:ln>
                <a:solidFill>
                  <a:schemeClr val="tx1"/>
                </a:solidFill>
                <a:effectLst/>
                <a:ea typeface="Times New Roman" pitchFamily="18" charset="0"/>
                <a:cs typeface="Arial" pitchFamily="34" charset="0"/>
              </a:rPr>
              <a:t>For Pope Francis attentiveness is a fundament attitude of the heart, </a:t>
            </a:r>
            <a:br>
              <a:rPr kumimoji="0" lang="en-US" sz="2200" i="1" u="none" strike="noStrike" cap="none" normalizeH="0" baseline="0" dirty="0" smtClean="0">
                <a:ln>
                  <a:noFill/>
                </a:ln>
                <a:solidFill>
                  <a:schemeClr val="tx1"/>
                </a:solidFill>
                <a:effectLst/>
                <a:ea typeface="Times New Roman" pitchFamily="18" charset="0"/>
                <a:cs typeface="Arial" pitchFamily="34" charset="0"/>
              </a:rPr>
            </a:br>
            <a:r>
              <a:rPr kumimoji="0" lang="en-US" sz="2200" i="1" u="none" strike="noStrike" cap="none" normalizeH="0" baseline="0" dirty="0" smtClean="0">
                <a:ln>
                  <a:noFill/>
                </a:ln>
                <a:solidFill>
                  <a:schemeClr val="tx1"/>
                </a:solidFill>
                <a:effectLst/>
                <a:ea typeface="Times New Roman" pitchFamily="18" charset="0"/>
                <a:cs typeface="Arial" pitchFamily="34" charset="0"/>
              </a:rPr>
              <a:t>an expression of love and a way to overcome an unhealthy. </a:t>
            </a:r>
            <a:endParaRPr kumimoji="0" lang="en-US" sz="2200" i="1" u="none" strike="noStrike" cap="none" normalizeH="0" baseline="0" dirty="0" smtClean="0">
              <a:ln>
                <a:noFill/>
              </a:ln>
              <a:solidFill>
                <a:schemeClr val="tx1"/>
              </a:solidFill>
              <a:effectLst/>
              <a:cs typeface="Arial" pitchFamily="34" charset="0"/>
            </a:endParaRPr>
          </a:p>
        </p:txBody>
      </p:sp>
      <p:sp>
        <p:nvSpPr>
          <p:cNvPr id="10243" name="Rectangle 3"/>
          <p:cNvSpPr>
            <a:spLocks noChangeArrowheads="1"/>
          </p:cNvSpPr>
          <p:nvPr/>
        </p:nvSpPr>
        <p:spPr bwMode="auto">
          <a:xfrm>
            <a:off x="395536" y="3068960"/>
            <a:ext cx="6832828" cy="20162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1" u="none" strike="noStrike" cap="none" normalizeH="0" baseline="0" dirty="0" smtClean="0">
                <a:ln>
                  <a:noFill/>
                </a:ln>
                <a:solidFill>
                  <a:schemeClr val="tx1"/>
                </a:solidFill>
                <a:effectLst/>
                <a:ea typeface="Times New Roman" pitchFamily="18" charset="0"/>
                <a:cs typeface="Arial" pitchFamily="34" charset="0"/>
              </a:rPr>
              <a:t>Prayer</a:t>
            </a:r>
            <a:endParaRPr kumimoji="0" lang="de-DE" sz="24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ea typeface="Lucida Handwriting" pitchFamily="66" charset="0"/>
                <a:cs typeface="Arial" pitchFamily="34" charset="0"/>
              </a:rPr>
              <a:t>God of love, show us our place in this world </a:t>
            </a:r>
            <a:br>
              <a:rPr kumimoji="0" lang="en-US" sz="2400" b="1" i="0" u="none" strike="noStrike" cap="none" normalizeH="0" baseline="0" dirty="0" smtClean="0">
                <a:ln>
                  <a:noFill/>
                </a:ln>
                <a:solidFill>
                  <a:schemeClr val="tx1"/>
                </a:solidFill>
                <a:effectLst/>
                <a:ea typeface="Lucida Handwriting" pitchFamily="66" charset="0"/>
                <a:cs typeface="Arial" pitchFamily="34" charset="0"/>
              </a:rPr>
            </a:br>
            <a:r>
              <a:rPr kumimoji="0" lang="en-US" sz="2400" b="1" i="0" u="none" strike="noStrike" cap="none" normalizeH="0" baseline="0" dirty="0" smtClean="0">
                <a:ln>
                  <a:noFill/>
                </a:ln>
                <a:solidFill>
                  <a:schemeClr val="tx1"/>
                </a:solidFill>
                <a:effectLst/>
                <a:ea typeface="Lucida Handwriting" pitchFamily="66" charset="0"/>
                <a:cs typeface="Arial" pitchFamily="34" charset="0"/>
              </a:rPr>
              <a:t>as channels of your love</a:t>
            </a:r>
            <a:endParaRPr kumimoji="0" lang="de-DE" sz="24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ea typeface="Lucida Handwriting" pitchFamily="66" charset="0"/>
                <a:cs typeface="Arial" pitchFamily="34" charset="0"/>
              </a:rPr>
              <a:t>for all the creatures of this earth,</a:t>
            </a:r>
            <a:endParaRPr kumimoji="0" lang="de-DE" sz="24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ea typeface="Lucida Handwriting" pitchFamily="66" charset="0"/>
                <a:cs typeface="Arial" pitchFamily="34" charset="0"/>
              </a:rPr>
              <a:t>for not one of them is forgotten in your sight.</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8" name="Grafik 2" descr="Wernberg2012 016.jpg"/>
          <p:cNvPicPr/>
          <p:nvPr/>
        </p:nvPicPr>
        <p:blipFill>
          <a:blip r:embed="rId2" cstate="print"/>
          <a:stretch>
            <a:fillRect/>
          </a:stretch>
        </p:blipFill>
        <p:spPr>
          <a:xfrm>
            <a:off x="5724128" y="5013176"/>
            <a:ext cx="3240361" cy="1724326"/>
          </a:xfrm>
          <a:prstGeom prst="rect">
            <a:avLst/>
          </a:prstGeom>
        </p:spPr>
      </p:pic>
    </p:spTree>
  </p:cSld>
  <p:clrMapOvr>
    <a:masterClrMapping/>
  </p:clrMapOvr>
  <p:transition spd="med" advClick="0" advTm="20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10243"/>
                                        </p:tgtEl>
                                        <p:attrNameLst>
                                          <p:attrName>style.visibility</p:attrName>
                                        </p:attrNameLst>
                                      </p:cBhvr>
                                      <p:to>
                                        <p:strVal val="visible"/>
                                      </p:to>
                                    </p:set>
                                    <p:anim calcmode="lin" valueType="num">
                                      <p:cBhvr>
                                        <p:cTn id="7" dur="3000" fill="hold"/>
                                        <p:tgtEl>
                                          <p:spTgt spid="10243"/>
                                        </p:tgtEl>
                                        <p:attrNameLst>
                                          <p:attrName>ppt_w</p:attrName>
                                        </p:attrNameLst>
                                      </p:cBhvr>
                                      <p:tavLst>
                                        <p:tav tm="0">
                                          <p:val>
                                            <p:strVal val="#ppt_w*0.70"/>
                                          </p:val>
                                        </p:tav>
                                        <p:tav tm="100000">
                                          <p:val>
                                            <p:strVal val="#ppt_w"/>
                                          </p:val>
                                        </p:tav>
                                      </p:tavLst>
                                    </p:anim>
                                    <p:anim calcmode="lin" valueType="num">
                                      <p:cBhvr>
                                        <p:cTn id="8" dur="3000" fill="hold"/>
                                        <p:tgtEl>
                                          <p:spTgt spid="10243"/>
                                        </p:tgtEl>
                                        <p:attrNameLst>
                                          <p:attrName>ppt_h</p:attrName>
                                        </p:attrNameLst>
                                      </p:cBhvr>
                                      <p:tavLst>
                                        <p:tav tm="0">
                                          <p:val>
                                            <p:strVal val="#ppt_h"/>
                                          </p:val>
                                        </p:tav>
                                        <p:tav tm="100000">
                                          <p:val>
                                            <p:strVal val="#ppt_h"/>
                                          </p:val>
                                        </p:tav>
                                      </p:tavLst>
                                    </p:anim>
                                    <p:animEffect transition="in" filter="fade">
                                      <p:cBhvr>
                                        <p:cTn id="9" dur="3000"/>
                                        <p:tgtEl>
                                          <p:spTgt spid="102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1"/>
          </p:nvPr>
        </p:nvSpPr>
        <p:spPr>
          <a:xfrm>
            <a:off x="3124200" y="6356350"/>
            <a:ext cx="5552256" cy="365125"/>
          </a:xfrm>
        </p:spPr>
        <p:txBody>
          <a:bodyPr/>
          <a:lstStyle/>
          <a:p>
            <a:r>
              <a:rPr lang="de-DE" dirty="0" err="1" smtClean="0"/>
              <a:t>Season</a:t>
            </a:r>
            <a:r>
              <a:rPr lang="de-DE" dirty="0" smtClean="0"/>
              <a:t> </a:t>
            </a:r>
            <a:r>
              <a:rPr lang="de-DE" dirty="0" err="1" smtClean="0"/>
              <a:t>of</a:t>
            </a:r>
            <a:r>
              <a:rPr lang="de-DE" dirty="0" smtClean="0"/>
              <a:t> </a:t>
            </a:r>
            <a:r>
              <a:rPr lang="de-DE" dirty="0" err="1" smtClean="0"/>
              <a:t>Creation</a:t>
            </a:r>
            <a:r>
              <a:rPr lang="de-DE" dirty="0" smtClean="0"/>
              <a:t> NAD Netzwerk Afrika Deutschland http://www.netzwerkafrika.de</a:t>
            </a:r>
            <a:endParaRPr lang="de-DE" dirty="0"/>
          </a:p>
        </p:txBody>
      </p:sp>
      <p:pic>
        <p:nvPicPr>
          <p:cNvPr id="5" name="Grafik 2" descr="Wernberg2012 016.jpg"/>
          <p:cNvPicPr/>
          <p:nvPr/>
        </p:nvPicPr>
        <p:blipFill>
          <a:blip r:embed="rId2" cstate="print">
            <a:lum bright="70000" contrast="-70000"/>
          </a:blip>
          <a:stretch>
            <a:fillRect/>
          </a:stretch>
        </p:blipFill>
        <p:spPr>
          <a:xfrm>
            <a:off x="0" y="0"/>
            <a:ext cx="9144000" cy="6858000"/>
          </a:xfrm>
          <a:prstGeom prst="rect">
            <a:avLst/>
          </a:prstGeom>
        </p:spPr>
      </p:pic>
      <p:sp>
        <p:nvSpPr>
          <p:cNvPr id="9217" name="Rectangle 1"/>
          <p:cNvSpPr>
            <a:spLocks noChangeArrowheads="1"/>
          </p:cNvSpPr>
          <p:nvPr/>
        </p:nvSpPr>
        <p:spPr bwMode="auto">
          <a:xfrm>
            <a:off x="323528" y="2132856"/>
            <a:ext cx="8316416"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We are speaking of an attitude of the heart,</a:t>
            </a:r>
            <a:endParaRPr kumimoji="0" lang="de-DE"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one which approaches life with serene attentiveness, </a:t>
            </a:r>
            <a:br>
              <a:rPr kumimoji="0" lang="en-US" sz="18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br>
            <a:r>
              <a:rPr kumimoji="0" lang="en-US" sz="18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which is capable of being fully present to someone </a:t>
            </a:r>
            <a:br>
              <a:rPr kumimoji="0" lang="en-US" sz="18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br>
            <a:r>
              <a:rPr kumimoji="0" lang="en-US" sz="18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without thinking of what comes next, </a:t>
            </a:r>
            <a:br>
              <a:rPr kumimoji="0" lang="en-US" sz="18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br>
            <a:r>
              <a:rPr kumimoji="0" lang="en-US" sz="18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which accepts each moment as a gift from God to be lived to the full… (Jesus) was completely present to everyone and to everything, </a:t>
            </a:r>
            <a:br>
              <a:rPr kumimoji="0" lang="en-US" sz="18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br>
            <a:r>
              <a:rPr kumimoji="0" lang="en-US" sz="18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and in this way he showed us the way to overcome that unhealthy anxiety which makes us superficial, aggressive and compulsive consumers.. </a:t>
            </a:r>
            <a:r>
              <a:rPr lang="en-US" sz="1000" dirty="0" smtClean="0">
                <a:latin typeface="Arial" pitchFamily="34" charset="0"/>
                <a:ea typeface="Times New Roman" pitchFamily="18" charset="0"/>
                <a:cs typeface="Arial" pitchFamily="34" charset="0"/>
              </a:rPr>
              <a:t>LS </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226</a:t>
            </a:r>
            <a:endParaRPr kumimoji="0" lang="de-D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Rectangle 1"/>
          <p:cNvSpPr>
            <a:spLocks noChangeArrowheads="1"/>
          </p:cNvSpPr>
          <p:nvPr/>
        </p:nvSpPr>
        <p:spPr bwMode="auto">
          <a:xfrm>
            <a:off x="2051720" y="287070"/>
            <a:ext cx="3888432"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ea typeface="Times New Roman" pitchFamily="18" charset="0"/>
                <a:cs typeface="Arial" pitchFamily="34" charset="0"/>
              </a:rPr>
              <a:t>SERENE ATTENTIVENESS</a:t>
            </a:r>
            <a:endParaRPr kumimoji="0" lang="en-US" sz="2800" b="0" i="0" u="none" strike="noStrike" cap="none" normalizeH="0" baseline="0" dirty="0" smtClean="0">
              <a:ln>
                <a:noFill/>
              </a:ln>
              <a:solidFill>
                <a:schemeClr val="tx1"/>
              </a:solidFill>
              <a:effectLst/>
              <a:cs typeface="Arial" pitchFamily="34" charset="0"/>
            </a:endParaRPr>
          </a:p>
        </p:txBody>
      </p:sp>
      <p:sp>
        <p:nvSpPr>
          <p:cNvPr id="9218" name="Rectangle 2"/>
          <p:cNvSpPr>
            <a:spLocks noChangeArrowheads="1"/>
          </p:cNvSpPr>
          <p:nvPr/>
        </p:nvSpPr>
        <p:spPr bwMode="auto">
          <a:xfrm>
            <a:off x="467544" y="908720"/>
            <a:ext cx="8352928"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Disinterested concern for others, </a:t>
            </a:r>
            <a:br>
              <a:rPr kumimoji="0" lang="en-US" sz="18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br>
            <a:r>
              <a:rPr kumimoji="0" lang="en-US" sz="18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and the rejection of every form of self-centeredness and self-absorption, are essential if we truly wish to care for our brothers and sisters </a:t>
            </a:r>
            <a:br>
              <a:rPr kumimoji="0" lang="en-US" sz="18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br>
            <a:r>
              <a:rPr kumimoji="0" lang="en-US" sz="18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and for the natural environment. </a:t>
            </a:r>
            <a:r>
              <a:rPr lang="en-US" sz="1000" dirty="0" smtClean="0">
                <a:latin typeface="Arial" pitchFamily="34" charset="0"/>
                <a:ea typeface="Times New Roman" pitchFamily="18" charset="0"/>
                <a:cs typeface="Arial" pitchFamily="34" charset="0"/>
              </a:rPr>
              <a:t>LS </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208</a:t>
            </a:r>
            <a:endParaRPr kumimoji="0" lang="de-DE" sz="6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Rechteck 8"/>
          <p:cNvSpPr/>
          <p:nvPr/>
        </p:nvSpPr>
        <p:spPr>
          <a:xfrm>
            <a:off x="323528" y="4509120"/>
            <a:ext cx="8424936" cy="1815882"/>
          </a:xfrm>
          <a:prstGeom prst="rect">
            <a:avLst/>
          </a:prstGeom>
        </p:spPr>
        <p:txBody>
          <a:bodyPr wrap="square">
            <a:spAutoFit/>
          </a:bodyPr>
          <a:lstStyle/>
          <a:p>
            <a:pPr lvl="0" eaLnBrk="0" fontAlgn="base" hangingPunct="0">
              <a:spcBef>
                <a:spcPct val="0"/>
              </a:spcBef>
              <a:spcAft>
                <a:spcPct val="0"/>
              </a:spcAft>
            </a:pPr>
            <a:r>
              <a:rPr lang="en-US" sz="2800" i="1" dirty="0" smtClean="0">
                <a:effectLst>
                  <a:outerShdw blurRad="38100" dist="38100" dir="2700000" algn="tl">
                    <a:srgbClr val="000000">
                      <a:alpha val="43137"/>
                    </a:srgbClr>
                  </a:outerShdw>
                </a:effectLst>
                <a:ea typeface="Times New Roman" pitchFamily="18" charset="0"/>
                <a:cs typeface="Arial" pitchFamily="34" charset="0"/>
              </a:rPr>
              <a:t>Along with the importance of little everyday gestures, </a:t>
            </a:r>
            <a:br>
              <a:rPr lang="en-US" sz="2800" i="1" dirty="0" smtClean="0">
                <a:effectLst>
                  <a:outerShdw blurRad="38100" dist="38100" dir="2700000" algn="tl">
                    <a:srgbClr val="000000">
                      <a:alpha val="43137"/>
                    </a:srgbClr>
                  </a:outerShdw>
                </a:effectLst>
                <a:ea typeface="Times New Roman" pitchFamily="18" charset="0"/>
                <a:cs typeface="Arial" pitchFamily="34" charset="0"/>
              </a:rPr>
            </a:br>
            <a:r>
              <a:rPr lang="en-US" sz="2800" i="1" dirty="0" smtClean="0">
                <a:effectLst>
                  <a:outerShdw blurRad="38100" dist="38100" dir="2700000" algn="tl">
                    <a:srgbClr val="000000">
                      <a:alpha val="43137"/>
                    </a:srgbClr>
                  </a:outerShdw>
                </a:effectLst>
                <a:ea typeface="Times New Roman" pitchFamily="18" charset="0"/>
                <a:cs typeface="Arial" pitchFamily="34" charset="0"/>
              </a:rPr>
              <a:t>social love moves us to devise larger strategies </a:t>
            </a:r>
            <a:br>
              <a:rPr lang="en-US" sz="2800" i="1" dirty="0" smtClean="0">
                <a:effectLst>
                  <a:outerShdw blurRad="38100" dist="38100" dir="2700000" algn="tl">
                    <a:srgbClr val="000000">
                      <a:alpha val="43137"/>
                    </a:srgbClr>
                  </a:outerShdw>
                </a:effectLst>
                <a:ea typeface="Times New Roman" pitchFamily="18" charset="0"/>
                <a:cs typeface="Arial" pitchFamily="34" charset="0"/>
              </a:rPr>
            </a:br>
            <a:r>
              <a:rPr lang="en-US" sz="2800" i="1" dirty="0" smtClean="0">
                <a:effectLst>
                  <a:outerShdw blurRad="38100" dist="38100" dir="2700000" algn="tl">
                    <a:srgbClr val="000000">
                      <a:alpha val="43137"/>
                    </a:srgbClr>
                  </a:outerShdw>
                </a:effectLst>
                <a:ea typeface="Times New Roman" pitchFamily="18" charset="0"/>
                <a:cs typeface="Arial" pitchFamily="34" charset="0"/>
              </a:rPr>
              <a:t>to halt environmental degradation and to encourage </a:t>
            </a:r>
            <a:br>
              <a:rPr lang="en-US" sz="2800" i="1" dirty="0" smtClean="0">
                <a:effectLst>
                  <a:outerShdw blurRad="38100" dist="38100" dir="2700000" algn="tl">
                    <a:srgbClr val="000000">
                      <a:alpha val="43137"/>
                    </a:srgbClr>
                  </a:outerShdw>
                </a:effectLst>
                <a:ea typeface="Times New Roman" pitchFamily="18" charset="0"/>
                <a:cs typeface="Arial" pitchFamily="34" charset="0"/>
              </a:rPr>
            </a:br>
            <a:r>
              <a:rPr lang="en-US" sz="2800" i="1" dirty="0" smtClean="0">
                <a:effectLst>
                  <a:outerShdw blurRad="38100" dist="38100" dir="2700000" algn="tl">
                    <a:srgbClr val="000000">
                      <a:alpha val="43137"/>
                    </a:srgbClr>
                  </a:outerShdw>
                </a:effectLst>
                <a:ea typeface="Times New Roman" pitchFamily="18" charset="0"/>
                <a:cs typeface="Arial" pitchFamily="34" charset="0"/>
              </a:rPr>
              <a:t>a ‘culture of care’ which permeates all of society. </a:t>
            </a:r>
            <a:r>
              <a:rPr lang="en-US" sz="1000" i="1" dirty="0" smtClean="0">
                <a:effectLst>
                  <a:outerShdw blurRad="38100" dist="38100" dir="2700000" algn="tl">
                    <a:srgbClr val="000000">
                      <a:alpha val="43137"/>
                    </a:srgbClr>
                  </a:outerShdw>
                </a:effectLst>
                <a:latin typeface="Arial" pitchFamily="34" charset="0"/>
                <a:ea typeface="Times New Roman" pitchFamily="18" charset="0"/>
                <a:cs typeface="Arial" pitchFamily="34" charset="0"/>
              </a:rPr>
              <a:t>LS 231</a:t>
            </a:r>
            <a:endParaRPr lang="en-US" sz="1000" i="1" dirty="0" smtClean="0">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ransition spd="med" advClick="0" advTm="20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9218"/>
                                        </p:tgtEl>
                                        <p:attrNameLst>
                                          <p:attrName>style.visibility</p:attrName>
                                        </p:attrNameLst>
                                      </p:cBhvr>
                                      <p:to>
                                        <p:strVal val="visible"/>
                                      </p:to>
                                    </p:set>
                                    <p:anim calcmode="lin" valueType="num">
                                      <p:cBhvr>
                                        <p:cTn id="7" dur="3000" fill="hold"/>
                                        <p:tgtEl>
                                          <p:spTgt spid="9218"/>
                                        </p:tgtEl>
                                        <p:attrNameLst>
                                          <p:attrName>ppt_w</p:attrName>
                                        </p:attrNameLst>
                                      </p:cBhvr>
                                      <p:tavLst>
                                        <p:tav tm="0">
                                          <p:val>
                                            <p:fltVal val="0"/>
                                          </p:val>
                                        </p:tav>
                                        <p:tav tm="100000">
                                          <p:val>
                                            <p:strVal val="#ppt_w"/>
                                          </p:val>
                                        </p:tav>
                                      </p:tavLst>
                                    </p:anim>
                                    <p:anim calcmode="lin" valueType="num">
                                      <p:cBhvr>
                                        <p:cTn id="8" dur="3000" fill="hold"/>
                                        <p:tgtEl>
                                          <p:spTgt spid="9218"/>
                                        </p:tgtEl>
                                        <p:attrNameLst>
                                          <p:attrName>ppt_h</p:attrName>
                                        </p:attrNameLst>
                                      </p:cBhvr>
                                      <p:tavLst>
                                        <p:tav tm="0">
                                          <p:val>
                                            <p:fltVal val="0"/>
                                          </p:val>
                                        </p:tav>
                                        <p:tav tm="100000">
                                          <p:val>
                                            <p:strVal val="#ppt_h"/>
                                          </p:val>
                                        </p:tav>
                                      </p:tavLst>
                                    </p:anim>
                                  </p:childTnLst>
                                </p:cTn>
                              </p:par>
                            </p:childTnLst>
                          </p:cTn>
                        </p:par>
                        <p:par>
                          <p:cTn id="9" fill="hold">
                            <p:stCondLst>
                              <p:cond delay="3000"/>
                            </p:stCondLst>
                            <p:childTnLst>
                              <p:par>
                                <p:cTn id="10" presetID="23" presetClass="entr" presetSubtype="16" fill="hold" grpId="0" nodeType="afterEffect">
                                  <p:stCondLst>
                                    <p:cond delay="0"/>
                                  </p:stCondLst>
                                  <p:childTnLst>
                                    <p:set>
                                      <p:cBhvr>
                                        <p:cTn id="11" dur="1" fill="hold">
                                          <p:stCondLst>
                                            <p:cond delay="0"/>
                                          </p:stCondLst>
                                        </p:cTn>
                                        <p:tgtEl>
                                          <p:spTgt spid="9217"/>
                                        </p:tgtEl>
                                        <p:attrNameLst>
                                          <p:attrName>style.visibility</p:attrName>
                                        </p:attrNameLst>
                                      </p:cBhvr>
                                      <p:to>
                                        <p:strVal val="visible"/>
                                      </p:to>
                                    </p:set>
                                    <p:anim calcmode="lin" valueType="num">
                                      <p:cBhvr>
                                        <p:cTn id="12" dur="3000" fill="hold"/>
                                        <p:tgtEl>
                                          <p:spTgt spid="9217"/>
                                        </p:tgtEl>
                                        <p:attrNameLst>
                                          <p:attrName>ppt_w</p:attrName>
                                        </p:attrNameLst>
                                      </p:cBhvr>
                                      <p:tavLst>
                                        <p:tav tm="0">
                                          <p:val>
                                            <p:fltVal val="0"/>
                                          </p:val>
                                        </p:tav>
                                        <p:tav tm="100000">
                                          <p:val>
                                            <p:strVal val="#ppt_w"/>
                                          </p:val>
                                        </p:tav>
                                      </p:tavLst>
                                    </p:anim>
                                    <p:anim calcmode="lin" valueType="num">
                                      <p:cBhvr>
                                        <p:cTn id="13" dur="3000" fill="hold"/>
                                        <p:tgtEl>
                                          <p:spTgt spid="9217"/>
                                        </p:tgtEl>
                                        <p:attrNameLst>
                                          <p:attrName>ppt_h</p:attrName>
                                        </p:attrNameLst>
                                      </p:cBhvr>
                                      <p:tavLst>
                                        <p:tav tm="0">
                                          <p:val>
                                            <p:fltVal val="0"/>
                                          </p:val>
                                        </p:tav>
                                        <p:tav tm="100000">
                                          <p:val>
                                            <p:strVal val="#ppt_h"/>
                                          </p:val>
                                        </p:tav>
                                      </p:tavLst>
                                    </p:anim>
                                  </p:childTnLst>
                                </p:cTn>
                              </p:par>
                            </p:childTnLst>
                          </p:cTn>
                        </p:par>
                        <p:par>
                          <p:cTn id="14" fill="hold">
                            <p:stCondLst>
                              <p:cond delay="6000"/>
                            </p:stCondLst>
                            <p:childTnLst>
                              <p:par>
                                <p:cTn id="15" presetID="55"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3000" fill="hold"/>
                                        <p:tgtEl>
                                          <p:spTgt spid="9"/>
                                        </p:tgtEl>
                                        <p:attrNameLst>
                                          <p:attrName>ppt_w</p:attrName>
                                        </p:attrNameLst>
                                      </p:cBhvr>
                                      <p:tavLst>
                                        <p:tav tm="0">
                                          <p:val>
                                            <p:strVal val="#ppt_w*0.70"/>
                                          </p:val>
                                        </p:tav>
                                        <p:tav tm="100000">
                                          <p:val>
                                            <p:strVal val="#ppt_w"/>
                                          </p:val>
                                        </p:tav>
                                      </p:tavLst>
                                    </p:anim>
                                    <p:anim calcmode="lin" valueType="num">
                                      <p:cBhvr>
                                        <p:cTn id="18" dur="3000" fill="hold"/>
                                        <p:tgtEl>
                                          <p:spTgt spid="9"/>
                                        </p:tgtEl>
                                        <p:attrNameLst>
                                          <p:attrName>ppt_h</p:attrName>
                                        </p:attrNameLst>
                                      </p:cBhvr>
                                      <p:tavLst>
                                        <p:tav tm="0">
                                          <p:val>
                                            <p:strVal val="#ppt_h"/>
                                          </p:val>
                                        </p:tav>
                                        <p:tav tm="100000">
                                          <p:val>
                                            <p:strVal val="#ppt_h"/>
                                          </p:val>
                                        </p:tav>
                                      </p:tavLst>
                                    </p:anim>
                                    <p:animEffect transition="in" filter="fade">
                                      <p:cBhvr>
                                        <p:cTn id="19" dur="3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7" grpId="0"/>
      <p:bldP spid="9218" grpId="0"/>
      <p:bldP spid="9"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0.2"/>
</p:tagLst>
</file>

<file path=ppt/theme/theme1.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1049</Words>
  <Application>Microsoft Office PowerPoint</Application>
  <PresentationFormat>Bildschirmpräsentation (4:3)</PresentationFormat>
  <Paragraphs>121</Paragraphs>
  <Slides>17</Slides>
  <Notes>0</Notes>
  <HiddenSlides>0</HiddenSlides>
  <MMClips>0</MMClips>
  <ScaleCrop>false</ScaleCrop>
  <HeadingPairs>
    <vt:vector size="4" baseType="variant">
      <vt:variant>
        <vt:lpstr>Design</vt:lpstr>
      </vt:variant>
      <vt:variant>
        <vt:i4>1</vt:i4>
      </vt:variant>
      <vt:variant>
        <vt:lpstr>Folientitel</vt:lpstr>
      </vt:variant>
      <vt:variant>
        <vt:i4>17</vt:i4>
      </vt:variant>
    </vt:vector>
  </HeadingPairs>
  <TitlesOfParts>
    <vt:vector size="18" baseType="lpstr">
      <vt:lpstr>Larissa-Design</vt:lpstr>
      <vt:lpstr>Folie 1</vt:lpstr>
      <vt:lpstr>Folie 2</vt:lpstr>
      <vt:lpstr>Folie 3</vt:lpstr>
      <vt:lpstr>Folie 4</vt:lpstr>
      <vt:lpstr>Folie 5</vt:lpstr>
      <vt:lpstr>Folie 6</vt:lpstr>
      <vt:lpstr>Folie 7</vt:lpstr>
      <vt:lpstr>Folie 8</vt:lpstr>
      <vt:lpstr>Folie 9</vt:lpstr>
      <vt:lpstr>Folie 10</vt:lpstr>
      <vt:lpstr>Folie 11</vt:lpstr>
      <vt:lpstr>Folie 12</vt:lpstr>
      <vt:lpstr>Folie 13</vt:lpstr>
      <vt:lpstr>Folie 14</vt:lpstr>
      <vt:lpstr>Folie 15</vt:lpstr>
      <vt:lpstr>Folie 16</vt:lpstr>
      <vt:lpstr>Folie 17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Ingrid</dc:creator>
  <cp:lastModifiedBy>Ingrid</cp:lastModifiedBy>
  <cp:revision>28</cp:revision>
  <dcterms:created xsi:type="dcterms:W3CDTF">2019-02-14T09:58:19Z</dcterms:created>
  <dcterms:modified xsi:type="dcterms:W3CDTF">2019-02-15T08:37:31Z</dcterms:modified>
</cp:coreProperties>
</file>