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 autoAdjust="0"/>
    <p:restoredTop sz="50000" autoAdjust="0"/>
  </p:normalViewPr>
  <p:slideViewPr>
    <p:cSldViewPr snapToGrid="0">
      <p:cViewPr varScale="1">
        <p:scale>
          <a:sx n="86" d="100"/>
          <a:sy n="86" d="100"/>
        </p:scale>
        <p:origin x="965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09:2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13798,'0'0'-1328,"0"0"-1970,0 0 641,0 0-192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40:0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4370,'0'0'3185,"0"0"-4881,0 0-33,0 0 1265,-53 27-561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4:5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-635 131 10165,'0'0'-320,"0"0"-1169,0 0 448,0 0 289,0 0-945,0 0 465,0 0 495,0-26-2160</inkml:trace>
  <inkml:trace contextRef="#ctx0" brushRef="#br0" timeOffset="-1296">0 27 11509,'0'0'-1296,"0"0"127,0 0-592,0 0-15,0 0 543,0 0 112,0-27 97</inkml:trace>
  <inkml:trace contextRef="#ctx0" brushRef="#br0" timeOffset="-1120">0 26 4690,'-53'26'3458,"53"-26"-3426,0 0-16,0 0 0,0 0-16,0 0-208,0 0-305,0 0-607,0 0-689,0 0 304,0 0 577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9:1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-660 28 13734,'0'0'-496,"0"0"0,0 0 224,0 0 176,27 0 16,-27 0-433,0 27-959,0-27-2018</inkml:trace>
  <inkml:trace contextRef="#ctx0" brushRef="#br0" timeOffset="-869">1 1 10581,'0'0'240,"0"0"-192,0 0 384,0 0-128,0 0-224,0 0-112,0 0-1120,0 0-2626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9:1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16776,'0'0'-993,"0"0"561,0 0-288,0 0 304,-26 0-689,-1 0-1632,1 0-2081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40:0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4370,'0'0'3185,"0"0"-4881,0 0-33,0 0 1265,-53 27-561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09:2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13798,'0'0'-1328,"0"0"-1970,0 0 641,0 0-192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4:5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-635 131 10165,'0'0'-320,"0"0"-1169,0 0 448,0 0 289,0 0-945,0 0 465,0 0 495,0-26-2160</inkml:trace>
  <inkml:trace contextRef="#ctx0" brushRef="#br0" timeOffset="-1296">0 27 11509,'0'0'-1296,"0"0"127,0 0-592,0 0-15,0 0 543,0 0 112,0-27 97</inkml:trace>
  <inkml:trace contextRef="#ctx0" brushRef="#br0" timeOffset="-1120">0 26 4690,'-53'26'3458,"53"-26"-3426,0 0-16,0 0 0,0 0-16,0 0-208,0 0-305,0 0-607,0 0-689,0 0 304,0 0 577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9:1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-660 28 13734,'0'0'-496,"0"0"0,0 0 224,0 0 176,27 0 16,-27 0-433,0 27-959,0-27-2018</inkml:trace>
  <inkml:trace contextRef="#ctx0" brushRef="#br0" timeOffset="-869">1 1 10581,'0'0'240,"0"0"-192,0 0 384,0 0-128,0 0-224,0 0-112,0 0-1120,0 0-2626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25T22:39:1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16776,'0'0'-993,"0"0"561,0 0-288,0 0 304,-26 0-689,-1 0-1632,1 0-2081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5ED17-416B-4083-A6B3-B23D2AC2171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F9531-3326-4057-9EBA-1F5D68C6F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5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customXml" Target="../ink/ink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customXml" Target="../ink/ink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406-5AFA-4AAA-A011-414E7A7EB6D7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C40-2B69-4263-A31B-B3D650D2E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9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406-5AFA-4AAA-A011-414E7A7EB6D7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C40-2B69-4263-A31B-B3D650D2E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0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406-5AFA-4AAA-A011-414E7A7EB6D7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C40-2B69-4263-A31B-B3D650D2E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1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BF408C-A3FE-427A-BCAC-49F0BEAE4F3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441076-21A4-4AB0-A4C3-2CD86B085516}"/>
                  </a:ext>
                </a:extLst>
              </p14:cNvPr>
              <p14:cNvContentPartPr/>
              <p14:nvPr userDrawn="1"/>
            </p14:nvContentPartPr>
            <p14:xfrm>
              <a:off x="3285825" y="730563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441076-21A4-4AB0-A4C3-2CD86B0855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6825" y="72966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2E5E6F-A5EC-4FFE-BD32-F34737E4091E}"/>
                  </a:ext>
                </a:extLst>
              </p14:cNvPr>
              <p14:cNvContentPartPr/>
              <p14:nvPr userDrawn="1"/>
            </p14:nvContentPartPr>
            <p14:xfrm>
              <a:off x="2238300" y="1333470"/>
              <a:ext cx="228960" cy="4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2E5E6F-A5EC-4FFE-BD32-F34737E409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9300" y="1324470"/>
                <a:ext cx="2466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1E4DA85-F019-4E90-A6AA-7043F3D87AD7}"/>
                  </a:ext>
                </a:extLst>
              </p14:cNvPr>
              <p14:cNvContentPartPr/>
              <p14:nvPr userDrawn="1"/>
            </p14:nvContentPartPr>
            <p14:xfrm>
              <a:off x="5810220" y="4838430"/>
              <a:ext cx="238320" cy="19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1E4DA85-F019-4E90-A6AA-7043F3D87A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01220" y="4829594"/>
                <a:ext cx="255960" cy="3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0FFFC0-B22C-429C-95BD-DD45145FEBA8}"/>
                  </a:ext>
                </a:extLst>
              </p14:cNvPr>
              <p14:cNvContentPartPr/>
              <p14:nvPr userDrawn="1"/>
            </p14:nvContentPartPr>
            <p14:xfrm>
              <a:off x="7019925" y="123765"/>
              <a:ext cx="2880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0FFFC0-B22C-429C-95BD-DD45145FEB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10925" y="114765"/>
                <a:ext cx="46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F2552DA-D8AD-49AD-B221-046C987028BC}"/>
                  </a:ext>
                </a:extLst>
              </p14:cNvPr>
              <p14:cNvContentPartPr/>
              <p14:nvPr userDrawn="1"/>
            </p14:nvContentPartPr>
            <p14:xfrm>
              <a:off x="4705125" y="7267500"/>
              <a:ext cx="19440" cy="9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F2552DA-D8AD-49AD-B221-046C987028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96125" y="7258821"/>
                <a:ext cx="37080" cy="2673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D312742-FF8F-405A-9B03-FA3BE36135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12087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BF408C-A3FE-427A-BCAC-49F0BEAE4F3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441076-21A4-4AB0-A4C3-2CD86B085516}"/>
                  </a:ext>
                </a:extLst>
              </p14:cNvPr>
              <p14:cNvContentPartPr/>
              <p14:nvPr userDrawn="1"/>
            </p14:nvContentPartPr>
            <p14:xfrm>
              <a:off x="3285825" y="730563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441076-21A4-4AB0-A4C3-2CD86B0855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6825" y="72966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2E5E6F-A5EC-4FFE-BD32-F34737E4091E}"/>
                  </a:ext>
                </a:extLst>
              </p14:cNvPr>
              <p14:cNvContentPartPr/>
              <p14:nvPr userDrawn="1"/>
            </p14:nvContentPartPr>
            <p14:xfrm>
              <a:off x="2238300" y="1333470"/>
              <a:ext cx="228960" cy="4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2E5E6F-A5EC-4FFE-BD32-F34737E409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9300" y="1324470"/>
                <a:ext cx="2466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1E4DA85-F019-4E90-A6AA-7043F3D87AD7}"/>
                  </a:ext>
                </a:extLst>
              </p14:cNvPr>
              <p14:cNvContentPartPr/>
              <p14:nvPr userDrawn="1"/>
            </p14:nvContentPartPr>
            <p14:xfrm>
              <a:off x="5810220" y="4838430"/>
              <a:ext cx="238320" cy="19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1E4DA85-F019-4E90-A6AA-7043F3D87A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01220" y="4829594"/>
                <a:ext cx="255960" cy="3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90FFFC0-B22C-429C-95BD-DD45145FEBA8}"/>
                  </a:ext>
                </a:extLst>
              </p14:cNvPr>
              <p14:cNvContentPartPr/>
              <p14:nvPr userDrawn="1"/>
            </p14:nvContentPartPr>
            <p14:xfrm>
              <a:off x="7019925" y="123765"/>
              <a:ext cx="2880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90FFFC0-B22C-429C-95BD-DD45145FEB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10925" y="114765"/>
                <a:ext cx="46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F2552DA-D8AD-49AD-B221-046C987028BC}"/>
                  </a:ext>
                </a:extLst>
              </p14:cNvPr>
              <p14:cNvContentPartPr/>
              <p14:nvPr userDrawn="1"/>
            </p14:nvContentPartPr>
            <p14:xfrm>
              <a:off x="4705125" y="7267500"/>
              <a:ext cx="19440" cy="9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F2552DA-D8AD-49AD-B221-046C987028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96125" y="7258821"/>
                <a:ext cx="37080" cy="2673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Subtitle 2">
            <a:extLst>
              <a:ext uri="{FF2B5EF4-FFF2-40B4-BE49-F238E27FC236}">
                <a16:creationId xmlns:a16="http://schemas.microsoft.com/office/drawing/2014/main" id="{34C0FACC-90E6-4A01-8792-8FA91B7D3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3827" y="2543436"/>
            <a:ext cx="3760738" cy="4021205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3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Power for the computers and scientific instruments onboard is provided by two 2.45 x 7.56m solar panels. The power generated by the panels is also used to charge six nickel-hydrogen batteries that provide power to the spacecraft for about 25 minutes per orbit while Hubble flies through the Earth’s shadow.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4C55E0-4986-474A-BC74-1B4E8A2F7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3827" y="1921433"/>
            <a:ext cx="9144000" cy="495232"/>
          </a:xfrm>
        </p:spPr>
        <p:txBody>
          <a:bodyPr anchor="t">
            <a:normAutofit/>
          </a:bodyPr>
          <a:lstStyle>
            <a:lvl1pPr algn="l">
              <a:defRPr sz="2600">
                <a:solidFill>
                  <a:srgbClr val="408E93"/>
                </a:solidFill>
                <a:latin typeface="Agency FB" panose="020B050302020202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SOLAR PANELS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E37D6D-34CE-4FE3-A6C6-4FC22C72F7A0}"/>
              </a:ext>
            </a:extLst>
          </p:cNvPr>
          <p:cNvGrpSpPr/>
          <p:nvPr userDrawn="1"/>
        </p:nvGrpSpPr>
        <p:grpSpPr>
          <a:xfrm>
            <a:off x="1013641" y="2259110"/>
            <a:ext cx="5513866" cy="276225"/>
            <a:chOff x="1557338" y="1458610"/>
            <a:chExt cx="5513866" cy="27622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CBDA1B-9FA8-429D-A07D-655D394A1C71}"/>
                </a:ext>
              </a:extLst>
            </p:cNvPr>
            <p:cNvCxnSpPr/>
            <p:nvPr/>
          </p:nvCxnSpPr>
          <p:spPr>
            <a:xfrm>
              <a:off x="1557338" y="1589020"/>
              <a:ext cx="5362574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5FBA15E-A7E6-483D-9298-EC007237A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979" y="1458610"/>
              <a:ext cx="276225" cy="276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9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406-5AFA-4AAA-A011-414E7A7EB6D7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C40-2B69-4263-A31B-B3D650D2E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6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406-5AFA-4AAA-A011-414E7A7EB6D7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C40-2B69-4263-A31B-B3D650D2E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3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406-5AFA-4AAA-A011-414E7A7EB6D7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C40-2B69-4263-A31B-B3D650D2E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6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406-5AFA-4AAA-A011-414E7A7EB6D7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C40-2B69-4263-A31B-B3D650D2E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8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406-5AFA-4AAA-A011-414E7A7EB6D7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C40-2B69-4263-A31B-B3D650D2E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406-5AFA-4AAA-A011-414E7A7EB6D7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C40-2B69-4263-A31B-B3D650D2E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2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406-5AFA-4AAA-A011-414E7A7EB6D7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C40-2B69-4263-A31B-B3D650D2E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7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406-5AFA-4AAA-A011-414E7A7EB6D7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EC40-2B69-4263-A31B-B3D650D2E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8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77406-5AFA-4AAA-A011-414E7A7EB6D7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60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4EC40-2B69-4263-A31B-B3D650D2E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8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60" r:id="rId12"/>
    <p:sldLayoutId id="2147483661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mgen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://www.franinstitut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9555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odoni MT Black" pitchFamily="18" charset="0"/>
              </a:rPr>
              <a:t>The Congregation of the </a:t>
            </a:r>
            <a:br>
              <a:rPr lang="en-US" sz="4400" dirty="0">
                <a:solidFill>
                  <a:schemeClr val="tx1"/>
                </a:solidFill>
                <a:latin typeface="Bodoni MT Black" pitchFamily="18" charset="0"/>
              </a:rPr>
            </a:br>
            <a:r>
              <a:rPr lang="en-US" sz="4400" dirty="0">
                <a:solidFill>
                  <a:schemeClr val="tx1"/>
                </a:solidFill>
                <a:latin typeface="Bodoni MT Black" pitchFamily="18" charset="0"/>
              </a:rPr>
              <a:t>Sisters of the Sorrowful Mother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" b="3302"/>
          <a:stretch>
            <a:fillRect/>
          </a:stretch>
        </p:blipFill>
        <p:spPr>
          <a:xfrm>
            <a:off x="5791543" y="1466851"/>
            <a:ext cx="5879306" cy="36612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subTitle" idx="4294967295"/>
          </p:nvPr>
        </p:nvSpPr>
        <p:spPr>
          <a:xfrm>
            <a:off x="160340" y="2140552"/>
            <a:ext cx="5597909" cy="175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  <a:latin typeface="Berlin Sans FB Demi" pitchFamily="34" charset="0"/>
              </a:rPr>
              <a:t>Title of Event: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Berlin Sans FB Demi" pitchFamily="34" charset="0"/>
              </a:rPr>
              <a:t>Know Your Country Clean Up Tour.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Berlin Sans FB Demi" pitchFamily="34" charset="0"/>
              </a:rPr>
              <a:t>A family event in preparation for the Season of Creation Month.</a:t>
            </a:r>
          </a:p>
          <a:p>
            <a:endParaRPr lang="en-US" sz="1100" dirty="0">
              <a:latin typeface="Berlin Sans FB Demi" pitchFamily="34" charset="0"/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  <a:latin typeface="Berlin Sans FB Demi" pitchFamily="34" charset="0"/>
              </a:rPr>
              <a:t>Place of Event: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Berlin Sans FB Demi" pitchFamily="34" charset="0"/>
              </a:rPr>
              <a:t>Caroni Bird Sanctuary, Trinidad and Tobago, West indies. </a:t>
            </a:r>
          </a:p>
          <a:p>
            <a:endParaRPr lang="en-US" sz="1600" dirty="0">
              <a:solidFill>
                <a:schemeClr val="tx1">
                  <a:lumMod val="85000"/>
                </a:schemeClr>
              </a:solidFill>
              <a:latin typeface="Berlin Sans FB Demi" pitchFamily="34" charset="0"/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  <a:latin typeface="Berlin Sans FB Demi" pitchFamily="34" charset="0"/>
              </a:rPr>
              <a:t>Date  of Event: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Berlin Sans FB Demi" pitchFamily="34" charset="0"/>
              </a:rPr>
              <a:t>Sunday 12th August, 2018  </a:t>
            </a:r>
          </a:p>
          <a:p>
            <a:endParaRPr lang="en-US" sz="1100" dirty="0">
              <a:latin typeface="Berlin Sans FB Demi" pitchFamily="34" charset="0"/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  <a:latin typeface="Berlin Sans FB Demi" pitchFamily="34" charset="0"/>
              </a:rPr>
              <a:t>Congregation Website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Berlin Sans FB Demi" pitchFamily="34" charset="0"/>
                <a:hlinkClick r:id="rId3"/>
              </a:rPr>
              <a:t>www.ssmgen.org</a:t>
            </a:r>
            <a:endParaRPr lang="en-US" sz="1600" dirty="0">
              <a:solidFill>
                <a:schemeClr val="tx1">
                  <a:lumMod val="85000"/>
                </a:schemeClr>
              </a:solidFill>
              <a:latin typeface="Berlin Sans FB Demi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Berlin Sans FB Demi" pitchFamily="34" charset="0"/>
                <a:hlinkClick r:id="rId4"/>
              </a:rPr>
              <a:t>www.franinstitute.com</a:t>
            </a:r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Berlin Sans FB Demi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0" y="484559"/>
            <a:ext cx="1681159" cy="16559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8100" y="5362825"/>
            <a:ext cx="326248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Berlin Sans FB Demi" pitchFamily="34" charset="0"/>
              </a:rPr>
              <a:t>Presented by: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Berlin Sans FB Demi" pitchFamily="34" charset="0"/>
              </a:rPr>
              <a:t>Sr. Julie Marie Peters, SSM;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1600" dirty="0">
                <a:solidFill>
                  <a:schemeClr val="tx1">
                    <a:lumMod val="85000"/>
                  </a:schemeClr>
                </a:solidFill>
                <a:latin typeface="Berlin Sans FB Demi" pitchFamily="34" charset="0"/>
              </a:rPr>
              <a:t>Sr. Delia Monrose, SSM </a:t>
            </a:r>
          </a:p>
        </p:txBody>
      </p:sp>
    </p:spTree>
    <p:extLst>
      <p:ext uri="{BB962C8B-B14F-4D97-AF65-F5344CB8AC3E}">
        <p14:creationId xmlns:p14="http://schemas.microsoft.com/office/powerpoint/2010/main" val="418240536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650" y="-653720"/>
            <a:ext cx="6858000" cy="1565537"/>
          </a:xfrm>
        </p:spPr>
        <p:txBody>
          <a:bodyPr/>
          <a:lstStyle/>
          <a:p>
            <a:pPr algn="ctr"/>
            <a: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Mangrove Clean Up at the</a:t>
            </a:r>
            <a:b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Caroni Bird Sanctuary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0" y="431705"/>
            <a:ext cx="1681159" cy="165599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0" y="2087698"/>
            <a:ext cx="2386403" cy="3733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2200" y="4670696"/>
            <a:ext cx="4457699" cy="1907904"/>
          </a:xfrm>
        </p:spPr>
        <p:txBody>
          <a:bodyPr>
            <a:noAutofit/>
          </a:bodyPr>
          <a:lstStyle/>
          <a:p>
            <a:pPr algn="ctr"/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Students and families participated in a small clean up along the roadway and mangroves</a:t>
            </a:r>
          </a:p>
          <a:p>
            <a:pPr algn="ctr"/>
            <a:endParaRPr lang="en-US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spc="300" dirty="0"/>
              <a:t>School: St. Mary’s College, Port-of-Spain, Trinidad and Tobago, West Indies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pc="300" dirty="0"/>
          </a:p>
          <a:p>
            <a:pPr algn="ctr">
              <a:lnSpc>
                <a:spcPct val="120000"/>
              </a:lnSpc>
            </a:pPr>
            <a:r>
              <a:rPr lang="en-US" b="1" spc="300" dirty="0"/>
              <a:t>Scouts; 6</a:t>
            </a:r>
            <a:r>
              <a:rPr lang="en-US" b="1" spc="300" baseline="30000" dirty="0"/>
              <a:t>th</a:t>
            </a:r>
            <a:r>
              <a:rPr lang="en-US" b="1" spc="300" dirty="0"/>
              <a:t> Trinidad Sea Scouts from St. Mary’s College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8" y="1060448"/>
            <a:ext cx="5181600" cy="3395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449" y="1060450"/>
            <a:ext cx="2545279" cy="396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21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50" y="1522714"/>
            <a:ext cx="5092699" cy="3395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650" y="-653720"/>
            <a:ext cx="6858000" cy="1565537"/>
          </a:xfrm>
        </p:spPr>
        <p:txBody>
          <a:bodyPr/>
          <a:lstStyle/>
          <a:p>
            <a:pPr algn="ctr"/>
            <a: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Mangrove Clean Up at the</a:t>
            </a:r>
            <a:b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Caroni Bird Sanctuary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37833"/>
            <a:ext cx="1681159" cy="1655993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7" y="1873165"/>
            <a:ext cx="6158663" cy="3909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8360" y="6242050"/>
            <a:ext cx="6762750" cy="12319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Families “Walking Together” at the clean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2" y="472693"/>
            <a:ext cx="1681159" cy="1655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0" y="1708065"/>
            <a:ext cx="4559300" cy="3039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650" y="-653720"/>
            <a:ext cx="6858000" cy="1565537"/>
          </a:xfrm>
        </p:spPr>
        <p:txBody>
          <a:bodyPr/>
          <a:lstStyle/>
          <a:p>
            <a:pPr algn="ctr"/>
            <a: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Non-Violence Towards the Earth: Our Home Talk Session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1" y="1886477"/>
            <a:ext cx="4102100" cy="3014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3900" y="5035550"/>
            <a:ext cx="5321300" cy="1231900"/>
          </a:xfrm>
        </p:spPr>
        <p:txBody>
          <a:bodyPr>
            <a:noAutofit/>
          </a:bodyPr>
          <a:lstStyle/>
          <a:p>
            <a:pPr algn="ctr"/>
            <a:r>
              <a:rPr lang="en-US" sz="1200" b="1" dirty="0"/>
              <a:t>Interactive Talk Session with the participants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00690"/>
            <a:ext cx="2781300" cy="4668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342900" y="5041900"/>
            <a:ext cx="4013200" cy="1231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Representative of the Franciscan Institute for Personal and Family Development. A ministry of the Sisters of the Sorrowful Mother – Mrs. Nicole Gomes 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3956050" y="6121399"/>
            <a:ext cx="4013200" cy="1231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Representative of the  Sisters of the Sorrowful Mother  - </a:t>
            </a:r>
          </a:p>
          <a:p>
            <a:pPr algn="ctr"/>
            <a:r>
              <a:rPr lang="en-US" sz="1200" b="1" dirty="0"/>
              <a:t>Sr. Delia Monrose </a:t>
            </a:r>
          </a:p>
        </p:txBody>
      </p:sp>
    </p:spTree>
    <p:extLst>
      <p:ext uri="{BB962C8B-B14F-4D97-AF65-F5344CB8AC3E}">
        <p14:creationId xmlns:p14="http://schemas.microsoft.com/office/powerpoint/2010/main" val="331644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69" y="1152259"/>
            <a:ext cx="4306330" cy="2870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350" y="-782769"/>
            <a:ext cx="6858000" cy="1565537"/>
          </a:xfrm>
        </p:spPr>
        <p:txBody>
          <a:bodyPr/>
          <a:lstStyle/>
          <a:p>
            <a:pPr algn="ctr"/>
            <a: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Boat Tour and Evening Prayer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349968"/>
            <a:ext cx="4102100" cy="2734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7" y="521971"/>
            <a:ext cx="1681159" cy="1655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6" y="2199746"/>
            <a:ext cx="2781300" cy="4521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Content Placeholder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03" y="3544393"/>
            <a:ext cx="3469410" cy="1832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 Placeholder 3"/>
          <p:cNvSpPr txBox="1">
            <a:spLocks/>
          </p:cNvSpPr>
          <p:nvPr/>
        </p:nvSpPr>
        <p:spPr>
          <a:xfrm>
            <a:off x="3238500" y="4925483"/>
            <a:ext cx="5029200" cy="1231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Sr. Delia Monrose, SSM </a:t>
            </a:r>
          </a:p>
          <a:p>
            <a:pPr algn="ctr"/>
            <a:r>
              <a:rPr lang="en-US" sz="2000" b="1" dirty="0"/>
              <a:t>conducted evening prayer with the participants  during the </a:t>
            </a:r>
          </a:p>
          <a:p>
            <a:pPr algn="ctr"/>
            <a:r>
              <a:rPr lang="en-US" sz="2000" b="1" dirty="0"/>
              <a:t>Caroni Bird Sanctuary  Boat Tour </a:t>
            </a:r>
          </a:p>
        </p:txBody>
      </p:sp>
    </p:spTree>
    <p:extLst>
      <p:ext uri="{BB962C8B-B14F-4D97-AF65-F5344CB8AC3E}">
        <p14:creationId xmlns:p14="http://schemas.microsoft.com/office/powerpoint/2010/main" val="130950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650" y="-653720"/>
            <a:ext cx="6858000" cy="1565537"/>
          </a:xfrm>
        </p:spPr>
        <p:txBody>
          <a:bodyPr/>
          <a:lstStyle/>
          <a:p>
            <a:pPr algn="ctr"/>
            <a: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Student’s Feed back</a:t>
            </a:r>
            <a:b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“Sowing Hope for the Planet”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1" y="452122"/>
            <a:ext cx="1681159" cy="1655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10" y="841991"/>
            <a:ext cx="8687289" cy="153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32" y="2376431"/>
            <a:ext cx="10673632" cy="167012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32" y="4046558"/>
            <a:ext cx="10381433" cy="12297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32" y="5238924"/>
            <a:ext cx="8046309" cy="81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70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0" y="427720"/>
            <a:ext cx="1681159" cy="1655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33272"/>
            <a:ext cx="9753600" cy="129359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Congregation of the Sisters of the Sorrowful Mother 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supports the 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“Sowing Hope for the Planet”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3000" y="4296555"/>
            <a:ext cx="9753600" cy="1098439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b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more information on this 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Event Capture Report 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email team members: </a:t>
            </a:r>
          </a:p>
          <a:p>
            <a:pPr algn="ctr"/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Sr. Julie Marie Peters, SSM - ssmdaughter@gmail.com 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Sr. Delia Monrose, SSM -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srdeemarie@gmail.com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Margaret Johnston –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institutefranciscan@gmail.com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558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247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Agency FB</vt:lpstr>
      <vt:lpstr>Arial</vt:lpstr>
      <vt:lpstr>Berlin Sans FB Demi</vt:lpstr>
      <vt:lpstr>Bodoni MT Black</vt:lpstr>
      <vt:lpstr>Calibri</vt:lpstr>
      <vt:lpstr>Franklin Gothic Book</vt:lpstr>
      <vt:lpstr>Franklin Gothic Medium</vt:lpstr>
      <vt:lpstr>Segoe UI Light</vt:lpstr>
      <vt:lpstr>Wingdings</vt:lpstr>
      <vt:lpstr>1_Office Theme</vt:lpstr>
      <vt:lpstr>The Congregation of the  Sisters of the Sorrowful Mother </vt:lpstr>
      <vt:lpstr>1. Mangrove Clean Up at the Caroni Bird Sanctuary</vt:lpstr>
      <vt:lpstr>1. Mangrove Clean Up at the Caroni Bird Sanctuary</vt:lpstr>
      <vt:lpstr>2. Non-Violence Towards the Earth: Our Home Talk Session </vt:lpstr>
      <vt:lpstr>3. Boat Tour and Evening Prayer </vt:lpstr>
      <vt:lpstr>4. Student’s Feed back “Sowing Hope for the Planet”</vt:lpstr>
      <vt:lpstr>The Congregation of the Sisters of the Sorrowful Mother  supports the  “Sowing Hope for the Planet”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Valerie Haberman</cp:lastModifiedBy>
  <cp:revision>21</cp:revision>
  <dcterms:created xsi:type="dcterms:W3CDTF">2018-08-14T01:24:16Z</dcterms:created>
  <dcterms:modified xsi:type="dcterms:W3CDTF">2018-11-27T03:31:34Z</dcterms:modified>
</cp:coreProperties>
</file>