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76" r:id="rId3"/>
    <p:sldId id="264" r:id="rId4"/>
    <p:sldId id="257" r:id="rId5"/>
    <p:sldId id="258" r:id="rId6"/>
    <p:sldId id="259" r:id="rId7"/>
    <p:sldId id="260" r:id="rId8"/>
    <p:sldId id="261" r:id="rId9"/>
    <p:sldId id="262" r:id="rId10"/>
    <p:sldId id="267" r:id="rId11"/>
    <p:sldId id="268" r:id="rId12"/>
    <p:sldId id="266" r:id="rId13"/>
    <p:sldId id="269" r:id="rId14"/>
    <p:sldId id="275" r:id="rId15"/>
    <p:sldId id="273" r:id="rId16"/>
    <p:sldId id="270" r:id="rId17"/>
    <p:sldId id="272" r:id="rId18"/>
    <p:sldId id="271"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3A7FD-9EAE-4398-86CA-193CBE21B34C}" type="doc">
      <dgm:prSet loTypeId="urn:microsoft.com/office/officeart/2005/8/layout/vList2" loCatId="list" qsTypeId="urn:microsoft.com/office/officeart/2005/8/quickstyle/3d8" qsCatId="3D" csTypeId="urn:microsoft.com/office/officeart/2005/8/colors/accent1_2" csCatId="accent1" phldr="1"/>
      <dgm:spPr/>
      <dgm:t>
        <a:bodyPr/>
        <a:lstStyle/>
        <a:p>
          <a:endParaRPr lang="en-IE"/>
        </a:p>
      </dgm:t>
    </dgm:pt>
    <dgm:pt modelId="{FB3C1F38-2FDB-462E-B49A-BD4AD6C772E8}">
      <dgm:prSet>
        <dgm:style>
          <a:lnRef idx="1">
            <a:schemeClr val="accent1"/>
          </a:lnRef>
          <a:fillRef idx="2">
            <a:schemeClr val="accent1"/>
          </a:fillRef>
          <a:effectRef idx="1">
            <a:schemeClr val="accent1"/>
          </a:effectRef>
          <a:fontRef idx="minor">
            <a:schemeClr val="dk1"/>
          </a:fontRef>
        </dgm:style>
      </dgm:prSet>
      <dgm:spPr/>
      <dgm:t>
        <a:bodyPr/>
        <a:lstStyle/>
        <a:p>
          <a:pPr rtl="0"/>
          <a:r>
            <a:rPr lang="en-IE" b="1" dirty="0"/>
            <a:t>Three-quarters of the 8.7m species – the majority of which are insects – are on land; only one-quarter, 2.2m, are in the deep, even though 70% of the Earth's surface is water.</a:t>
          </a:r>
        </a:p>
      </dgm:t>
    </dgm:pt>
    <dgm:pt modelId="{A5BD214C-1ABD-436A-8C7A-C990E89B28E4}" type="parTrans" cxnId="{C86324F9-6DAF-4DEB-A294-71273D24C70A}">
      <dgm:prSet/>
      <dgm:spPr/>
      <dgm:t>
        <a:bodyPr/>
        <a:lstStyle/>
        <a:p>
          <a:endParaRPr lang="en-IE"/>
        </a:p>
      </dgm:t>
    </dgm:pt>
    <dgm:pt modelId="{715716BE-82DB-444B-B354-837C9B239727}" type="sibTrans" cxnId="{C86324F9-6DAF-4DEB-A294-71273D24C70A}">
      <dgm:prSet/>
      <dgm:spPr/>
      <dgm:t>
        <a:bodyPr/>
        <a:lstStyle/>
        <a:p>
          <a:endParaRPr lang="en-IE"/>
        </a:p>
      </dgm:t>
    </dgm:pt>
    <dgm:pt modelId="{7217746D-5F1A-4840-9764-BEB65BC0BED1}" type="pres">
      <dgm:prSet presAssocID="{F8E3A7FD-9EAE-4398-86CA-193CBE21B34C}" presName="linear" presStyleCnt="0">
        <dgm:presLayoutVars>
          <dgm:animLvl val="lvl"/>
          <dgm:resizeHandles val="exact"/>
        </dgm:presLayoutVars>
      </dgm:prSet>
      <dgm:spPr/>
      <dgm:t>
        <a:bodyPr/>
        <a:lstStyle/>
        <a:p>
          <a:endParaRPr lang="es-ES"/>
        </a:p>
      </dgm:t>
    </dgm:pt>
    <dgm:pt modelId="{CBE871C6-2843-4463-84A1-FF5476B07558}" type="pres">
      <dgm:prSet presAssocID="{FB3C1F38-2FDB-462E-B49A-BD4AD6C772E8}" presName="parentText" presStyleLbl="node1" presStyleIdx="0" presStyleCnt="1">
        <dgm:presLayoutVars>
          <dgm:chMax val="0"/>
          <dgm:bulletEnabled val="1"/>
        </dgm:presLayoutVars>
      </dgm:prSet>
      <dgm:spPr/>
      <dgm:t>
        <a:bodyPr/>
        <a:lstStyle/>
        <a:p>
          <a:endParaRPr lang="es-ES"/>
        </a:p>
      </dgm:t>
    </dgm:pt>
  </dgm:ptLst>
  <dgm:cxnLst>
    <dgm:cxn modelId="{C86324F9-6DAF-4DEB-A294-71273D24C70A}" srcId="{F8E3A7FD-9EAE-4398-86CA-193CBE21B34C}" destId="{FB3C1F38-2FDB-462E-B49A-BD4AD6C772E8}" srcOrd="0" destOrd="0" parTransId="{A5BD214C-1ABD-436A-8C7A-C990E89B28E4}" sibTransId="{715716BE-82DB-444B-B354-837C9B239727}"/>
    <dgm:cxn modelId="{FF28B609-C2F5-441C-B009-2325025C4317}" type="presOf" srcId="{FB3C1F38-2FDB-462E-B49A-BD4AD6C772E8}" destId="{CBE871C6-2843-4463-84A1-FF5476B07558}" srcOrd="0" destOrd="0" presId="urn:microsoft.com/office/officeart/2005/8/layout/vList2"/>
    <dgm:cxn modelId="{D2774303-2B6C-415D-A3CE-14793B4D9787}" type="presOf" srcId="{F8E3A7FD-9EAE-4398-86CA-193CBE21B34C}" destId="{7217746D-5F1A-4840-9764-BEB65BC0BED1}" srcOrd="0" destOrd="0" presId="urn:microsoft.com/office/officeart/2005/8/layout/vList2"/>
    <dgm:cxn modelId="{24C05075-77F8-4A24-92DB-495012F0EC67}" type="presParOf" srcId="{7217746D-5F1A-4840-9764-BEB65BC0BED1}" destId="{CBE871C6-2843-4463-84A1-FF5476B0755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871C6-2843-4463-84A1-FF5476B07558}">
      <dsp:nvSpPr>
        <dsp:cNvPr id="0" name=""/>
        <dsp:cNvSpPr/>
      </dsp:nvSpPr>
      <dsp:spPr>
        <a:xfrm>
          <a:off x="0" y="55282"/>
          <a:ext cx="4320480" cy="6383520"/>
        </a:xfrm>
        <a:prstGeom prst="roundRect">
          <a:avLst/>
        </a:prstGeom>
        <a:gradFill rotWithShape="1">
          <a:gsLst>
            <a:gs pos="0">
              <a:schemeClr val="accent1">
                <a:tint val="65000"/>
                <a:satMod val="270000"/>
              </a:schemeClr>
            </a:gs>
            <a:gs pos="25000">
              <a:schemeClr val="accent1">
                <a:tint val="60000"/>
                <a:satMod val="300000"/>
              </a:schemeClr>
            </a:gs>
            <a:gs pos="100000">
              <a:schemeClr val="accent1">
                <a:tint val="29000"/>
                <a:satMod val="400000"/>
              </a:schemeClr>
            </a:gs>
          </a:gsLst>
          <a:lin ang="16200000" scaled="1"/>
        </a:gradFill>
        <a:ln w="9525" cap="flat" cmpd="sng" algn="ctr">
          <a:solidFill>
            <a:schemeClr val="accent1">
              <a:satMod val="150000"/>
            </a:schemeClr>
          </a:solidFill>
          <a:prstDash val="solid"/>
        </a:ln>
        <a:effectLst>
          <a:outerShdw blurRad="65500" dist="38100" dir="5400000" rotWithShape="0">
            <a:srgbClr val="000000">
              <a:alpha val="40000"/>
            </a:srgbClr>
          </a:outerShdw>
        </a:effectLst>
        <a:sp3d extrusionH="190500"/>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n-IE" sz="3100" b="1" kern="1200" dirty="0"/>
            <a:t>Three-quarters of the 8.7m species – the majority of which are insects – are on land; only one-quarter, 2.2m, are in the deep, even though 70% of the Earth's surface is water.</a:t>
          </a:r>
        </a:p>
      </dsp:txBody>
      <dsp:txXfrm>
        <a:off x="210908" y="266190"/>
        <a:ext cx="3898664" cy="5961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8" name="Footer Placeholder 7"/>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2D918-026B-486E-8418-E0B9F78A27C7}"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643FFD9-CDE9-42C2-9894-BA00A885A5EC}" type="datetimeFigureOut">
              <a:rPr lang="en-GB" smtClean="0"/>
              <a:pPr/>
              <a:t>06/04/2019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B2D918-026B-486E-8418-E0B9F78A27C7}" type="slidenum">
              <a:rPr lang="en-GB" smtClean="0"/>
              <a:pPr/>
              <a:t>‹N›</a:t>
            </a:fld>
            <a:endParaRPr lang="en-GB"/>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643FFD9-CDE9-42C2-9894-BA00A885A5EC}" type="datetimeFigureOut">
              <a:rPr lang="en-GB" smtClean="0"/>
              <a:pPr/>
              <a:t>06/04/2019</a:t>
            </a:fld>
            <a:endParaRPr lang="en-GB"/>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4B2D918-026B-486E-8418-E0B9F78A27C7}"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67544" y="535445"/>
            <a:ext cx="885179"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 </a:t>
            </a:r>
            <a:r>
              <a:rPr lang="it-IT"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1</a:t>
            </a:r>
            <a:endParaRPr lang="it-IT"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ttangolo 5"/>
          <p:cNvSpPr/>
          <p:nvPr/>
        </p:nvSpPr>
        <p:spPr>
          <a:xfrm>
            <a:off x="467544" y="2641106"/>
            <a:ext cx="3815467" cy="150810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IE"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Laudato</a:t>
            </a:r>
            <a:r>
              <a:rPr lang="en-IE"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Si’ </a:t>
            </a:r>
          </a:p>
          <a:p>
            <a:pPr algn="ctr"/>
            <a:r>
              <a:rPr lang="en-I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the Secondary </a:t>
            </a:r>
          </a:p>
          <a:p>
            <a:pPr algn="ctr"/>
            <a:r>
              <a:rPr lang="en-IE"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School Pupils </a:t>
            </a:r>
            <a:endParaRPr lang="en-IE"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2" descr="C:\Users\Sr julia\Pictures\Simboli\134375249_f80efe99d9_o.jpg"/>
          <p:cNvPicPr>
            <a:picLocks noChangeAspect="1" noChangeArrowheads="1"/>
          </p:cNvPicPr>
          <p:nvPr/>
        </p:nvPicPr>
        <p:blipFill rotWithShape="1">
          <a:blip r:embed="rId2">
            <a:extLst>
              <a:ext uri="{28A0092B-C50C-407E-A947-70E740481C1C}">
                <a14:useLocalDpi xmlns:a14="http://schemas.microsoft.com/office/drawing/2010/main" val="0"/>
              </a:ext>
            </a:extLst>
          </a:blip>
          <a:srcRect l="2458" t="1646" r="1589" b="1323"/>
          <a:stretch/>
        </p:blipFill>
        <p:spPr bwMode="auto">
          <a:xfrm>
            <a:off x="4302391" y="548680"/>
            <a:ext cx="4302057" cy="5810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User\Desktop\Census-of-Marine-Life-cla-007.jpg"/>
          <p:cNvPicPr>
            <a:picLocks noChangeAspect="1" noChangeArrowheads="1"/>
          </p:cNvPicPr>
          <p:nvPr/>
        </p:nvPicPr>
        <p:blipFill>
          <a:blip r:embed="rId2" cstate="print"/>
          <a:srcRect/>
          <a:stretch>
            <a:fillRect/>
          </a:stretch>
        </p:blipFill>
        <p:spPr bwMode="auto">
          <a:xfrm>
            <a:off x="11493" y="0"/>
            <a:ext cx="9132507" cy="6858000"/>
          </a:xfrm>
          <a:prstGeom prst="rect">
            <a:avLst/>
          </a:prstGeom>
          <a:noFill/>
        </p:spPr>
      </p:pic>
      <p:graphicFrame>
        <p:nvGraphicFramePr>
          <p:cNvPr id="3" name="Diagram 2"/>
          <p:cNvGraphicFramePr/>
          <p:nvPr/>
        </p:nvGraphicFramePr>
        <p:xfrm>
          <a:off x="323528" y="188640"/>
          <a:ext cx="4320480" cy="6494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707904" y="6237312"/>
            <a:ext cx="5184576" cy="6206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IE" b="1" dirty="0"/>
              <a:t>Camilo Mora - The University of Hawaii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E7A9F0EC-A6D2-45DB-B9AA-D4433D074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76"/>
            <a:ext cx="9144000" cy="6890575"/>
          </a:xfrm>
          <a:prstGeom prst="rect">
            <a:avLst/>
          </a:prstGeom>
        </p:spPr>
      </p:pic>
      <p:sp>
        <p:nvSpPr>
          <p:cNvPr id="3" name="Rectangle 2"/>
          <p:cNvSpPr/>
          <p:nvPr/>
        </p:nvSpPr>
        <p:spPr>
          <a:xfrm>
            <a:off x="0" y="0"/>
            <a:ext cx="9144000" cy="2831544"/>
          </a:xfrm>
          <a:prstGeom prst="rect">
            <a:avLst/>
          </a:prstGeom>
        </p:spPr>
        <p:txBody>
          <a:bodyPr wrap="square">
            <a:spAutoFit/>
          </a:bodyPr>
          <a:lstStyle/>
          <a:p>
            <a:r>
              <a:rPr lang="en-GB" sz="3200" b="1" i="1" dirty="0">
                <a:ln>
                  <a:solidFill>
                    <a:schemeClr val="accent1">
                      <a:lumMod val="60000"/>
                      <a:lumOff val="40000"/>
                    </a:schemeClr>
                  </a:solidFill>
                </a:ln>
                <a:solidFill>
                  <a:schemeClr val="bg1"/>
                </a:solidFill>
                <a:effectLst>
                  <a:outerShdw blurRad="38100" dist="38100" dir="2700000" algn="tl">
                    <a:srgbClr val="000000">
                      <a:alpha val="43137"/>
                    </a:srgbClr>
                  </a:outerShdw>
                </a:effectLst>
              </a:rPr>
              <a:t>...environmental problems cannot be separated from how individuals relate to themselves which leads in turn to how they relate to others and to the  environment </a:t>
            </a:r>
            <a:r>
              <a:rPr lang="en-GB" b="1" dirty="0">
                <a:ln>
                  <a:solidFill>
                    <a:schemeClr val="accent1">
                      <a:lumMod val="60000"/>
                      <a:lumOff val="40000"/>
                    </a:schemeClr>
                  </a:solidFill>
                </a:ln>
                <a:solidFill>
                  <a:schemeClr val="bg1"/>
                </a:solidFill>
                <a:effectLst>
                  <a:outerShdw blurRad="38100" dist="38100" dir="2700000" algn="tl">
                    <a:srgbClr val="000000">
                      <a:alpha val="43137"/>
                    </a:srgbClr>
                  </a:outerShdw>
                </a:effectLst>
              </a:rPr>
              <a:t>(141)</a:t>
            </a:r>
          </a:p>
          <a:p>
            <a:endParaRPr lang="en-GB" b="1" dirty="0">
              <a:solidFill>
                <a:schemeClr val="accent1">
                  <a:lumMod val="50000"/>
                </a:schemeClr>
              </a:solidFill>
              <a:effectLst>
                <a:outerShdw blurRad="38100" dist="38100" dir="2700000" algn="tl">
                  <a:srgbClr val="000000">
                    <a:alpha val="43137"/>
                  </a:srgbClr>
                </a:outerShdw>
              </a:effectLst>
            </a:endParaRPr>
          </a:p>
        </p:txBody>
      </p:sp>
      <p:sp>
        <p:nvSpPr>
          <p:cNvPr id="4" name="Rectangle 3"/>
          <p:cNvSpPr/>
          <p:nvPr/>
        </p:nvSpPr>
        <p:spPr>
          <a:xfrm>
            <a:off x="0" y="4221088"/>
            <a:ext cx="9144000" cy="2062103"/>
          </a:xfrm>
          <a:prstGeom prst="rect">
            <a:avLst/>
          </a:prstGeom>
        </p:spPr>
        <p:txBody>
          <a:bodyPr wrap="square">
            <a:spAutoFit/>
          </a:bodyPr>
          <a:lstStyle/>
          <a:p>
            <a:r>
              <a:rPr lang="en-GB" sz="3200" b="1" i="1" dirty="0">
                <a:ln>
                  <a:solidFill>
                    <a:schemeClr val="accent1">
                      <a:lumMod val="75000"/>
                    </a:schemeClr>
                  </a:solidFill>
                </a:ln>
                <a:solidFill>
                  <a:schemeClr val="bg1"/>
                </a:solidFill>
                <a:effectLst>
                  <a:outerShdw blurRad="38100" dist="38100" dir="2700000" algn="tl">
                    <a:srgbClr val="000000">
                      <a:alpha val="43137"/>
                    </a:srgbClr>
                  </a:outerShdw>
                </a:effectLst>
              </a:rPr>
              <a:t>When we speak of the environment, what we really mean is a relationship existing between nature and the society which lives in it</a:t>
            </a:r>
            <a:r>
              <a:rPr lang="en-GB" sz="3200" b="1" dirty="0">
                <a:ln>
                  <a:solidFill>
                    <a:schemeClr val="accent1">
                      <a:lumMod val="75000"/>
                    </a:schemeClr>
                  </a:solidFill>
                </a:ln>
                <a:solidFill>
                  <a:schemeClr val="bg1"/>
                </a:solidFill>
                <a:effectLst>
                  <a:outerShdw blurRad="38100" dist="38100" dir="2700000" algn="tl">
                    <a:srgbClr val="000000">
                      <a:alpha val="43137"/>
                    </a:srgbClr>
                  </a:outerShdw>
                </a:effectLst>
              </a:rPr>
              <a:t>  </a:t>
            </a:r>
            <a:r>
              <a:rPr lang="en-GB" b="1" dirty="0">
                <a:solidFill>
                  <a:schemeClr val="bg1"/>
                </a:solidFill>
              </a:rPr>
              <a:t>(139)</a:t>
            </a:r>
            <a:endParaRPr lang="en-GB" dirty="0">
              <a:solidFill>
                <a:schemeClr val="bg1"/>
              </a:solidFill>
            </a:endParaRPr>
          </a:p>
        </p:txBody>
      </p:sp>
      <p:sp>
        <p:nvSpPr>
          <p:cNvPr id="8" name="Rettangolo 7">
            <a:extLst>
              <a:ext uri="{FF2B5EF4-FFF2-40B4-BE49-F238E27FC236}">
                <a16:creationId xmlns:a16="http://schemas.microsoft.com/office/drawing/2014/main" xmlns="" id="{1233D080-D577-4647-8D96-4872668F59B5}"/>
              </a:ext>
            </a:extLst>
          </p:cNvPr>
          <p:cNvSpPr/>
          <p:nvPr/>
        </p:nvSpPr>
        <p:spPr>
          <a:xfrm>
            <a:off x="2245882" y="2579662"/>
            <a:ext cx="4652235" cy="646331"/>
          </a:xfrm>
          <a:prstGeom prst="rect">
            <a:avLst/>
          </a:prstGeom>
          <a:noFill/>
        </p:spPr>
        <p:txBody>
          <a:bodyPr wrap="none" lIns="91440" tIns="45720" rIns="91440" bIns="45720">
            <a:spAutoFit/>
          </a:bodyPr>
          <a:lstStyle/>
          <a:p>
            <a:pPr algn="ctr"/>
            <a:r>
              <a:rPr lang="en-CA" sz="3600" b="1" dirty="0">
                <a:ln w="22225">
                  <a:solidFill>
                    <a:schemeClr val="accent2"/>
                  </a:solidFill>
                  <a:prstDash val="solid"/>
                </a:ln>
                <a:solidFill>
                  <a:schemeClr val="accent2">
                    <a:lumMod val="40000"/>
                    <a:lumOff val="60000"/>
                  </a:schemeClr>
                </a:solidFill>
                <a:latin typeface="Abadi" panose="020B0604020104020204" pitchFamily="34" charset="0"/>
              </a:rPr>
              <a:t>In harmony with nature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9D30AC64-B1F3-4F62-9B7C-67375C6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79512" y="260648"/>
            <a:ext cx="4572000" cy="6001643"/>
          </a:xfrm>
          <a:prstGeom prst="rect">
            <a:avLst/>
          </a:prstGeom>
        </p:spPr>
        <p:txBody>
          <a:bodyPr>
            <a:spAutoFit/>
          </a:bodyPr>
          <a:lstStyle/>
          <a:p>
            <a:r>
              <a:rPr lang="en-GB" sz="3200" b="1" i="1" dirty="0">
                <a:ln>
                  <a:solidFill>
                    <a:schemeClr val="tx1"/>
                  </a:solidFill>
                </a:ln>
                <a:solidFill>
                  <a:schemeClr val="bg2">
                    <a:lumMod val="60000"/>
                    <a:lumOff val="40000"/>
                  </a:schemeClr>
                </a:solidFill>
                <a:effectLst>
                  <a:outerShdw blurRad="38100" dist="38100" dir="2700000" algn="tl">
                    <a:srgbClr val="000000">
                      <a:alpha val="43137"/>
                    </a:srgbClr>
                  </a:outerShdw>
                </a:effectLst>
              </a:rPr>
              <a:t>We are the food we eat, the water we drink, the air we breathe and reclaiming democratic control over our food and water and ecological survival is the necessary project for our freedom </a:t>
            </a:r>
            <a:r>
              <a:rPr lang="en-GB" sz="3200" b="1" dirty="0">
                <a:ln>
                  <a:solidFill>
                    <a:schemeClr val="tx1"/>
                  </a:solidFill>
                </a:ln>
                <a:solidFill>
                  <a:schemeClr val="bg2">
                    <a:lumMod val="60000"/>
                    <a:lumOff val="40000"/>
                  </a:schemeClr>
                </a:solidFill>
              </a:rPr>
              <a:t>– </a:t>
            </a:r>
            <a:r>
              <a:rPr lang="en-GB" sz="1400" b="1" dirty="0" err="1">
                <a:solidFill>
                  <a:schemeClr val="accent1">
                    <a:lumMod val="60000"/>
                    <a:lumOff val="40000"/>
                  </a:schemeClr>
                </a:solidFill>
              </a:rPr>
              <a:t>Vandana</a:t>
            </a:r>
            <a:r>
              <a:rPr lang="en-GB" sz="1400" b="1" dirty="0">
                <a:solidFill>
                  <a:schemeClr val="accent1">
                    <a:lumMod val="60000"/>
                    <a:lumOff val="40000"/>
                  </a:schemeClr>
                </a:solidFill>
              </a:rPr>
              <a:t> Shiva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symbol for the future"/>
          <p:cNvPicPr>
            <a:picLocks noChangeAspect="1" noChangeArrowheads="1"/>
          </p:cNvPicPr>
          <p:nvPr/>
        </p:nvPicPr>
        <p:blipFill>
          <a:blip r:embed="rId2" cstate="print"/>
          <a:srcRect l="45804" t="9836" r="6297" b="47541"/>
          <a:stretch>
            <a:fillRect/>
          </a:stretch>
        </p:blipFill>
        <p:spPr bwMode="auto">
          <a:xfrm>
            <a:off x="1763688" y="1988840"/>
            <a:ext cx="6472411" cy="2952328"/>
          </a:xfrm>
          <a:prstGeom prst="flowChartPunchedTape">
            <a:avLst/>
          </a:prstGeom>
          <a:ln>
            <a:noFill/>
          </a:ln>
          <a:effectLst>
            <a:softEdge rad="317500"/>
          </a:effectLst>
        </p:spPr>
      </p:pic>
      <p:sp>
        <p:nvSpPr>
          <p:cNvPr id="2" name="Rectangle 1"/>
          <p:cNvSpPr/>
          <p:nvPr/>
        </p:nvSpPr>
        <p:spPr>
          <a:xfrm>
            <a:off x="539552" y="548680"/>
            <a:ext cx="2304256" cy="107721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n-GB" sz="3200" b="1" dirty="0">
                <a:solidFill>
                  <a:schemeClr val="accent6">
                    <a:lumMod val="75000"/>
                  </a:schemeClr>
                </a:solidFill>
                <a:effectLst>
                  <a:outerShdw blurRad="38100" dist="38100" dir="2700000" algn="tl">
                    <a:srgbClr val="000000">
                      <a:alpha val="43137"/>
                    </a:srgbClr>
                  </a:outerShdw>
                </a:effectLst>
              </a:rPr>
              <a:t>With the </a:t>
            </a:r>
          </a:p>
          <a:p>
            <a:r>
              <a:rPr lang="en-GB" sz="3200" b="1" dirty="0">
                <a:solidFill>
                  <a:schemeClr val="accent6">
                    <a:lumMod val="75000"/>
                  </a:schemeClr>
                </a:solidFill>
                <a:effectLst>
                  <a:outerShdw blurRad="38100" dist="38100" dir="2700000" algn="tl">
                    <a:srgbClr val="000000">
                      <a:alpha val="43137"/>
                    </a:srgbClr>
                  </a:outerShdw>
                </a:effectLst>
              </a:rPr>
              <a:t> Present </a:t>
            </a:r>
          </a:p>
        </p:txBody>
      </p:sp>
      <p:sp>
        <p:nvSpPr>
          <p:cNvPr id="3" name="Rectangle 2"/>
          <p:cNvSpPr/>
          <p:nvPr/>
        </p:nvSpPr>
        <p:spPr>
          <a:xfrm>
            <a:off x="3563888" y="692696"/>
            <a:ext cx="4572000" cy="2246769"/>
          </a:xfrm>
          <a:prstGeom prst="rect">
            <a:avLst/>
          </a:prstGeom>
        </p:spPr>
        <p:txBody>
          <a:bodyPr>
            <a:spAutoFit/>
          </a:bodyPr>
          <a:lstStyle/>
          <a:p>
            <a:r>
              <a:rPr lang="en-GB" sz="2800" b="1" dirty="0">
                <a:solidFill>
                  <a:srgbClr val="7030A0"/>
                </a:solidFill>
                <a:effectLst>
                  <a:outerShdw blurRad="38100" dist="38100" dir="2700000" algn="tl">
                    <a:srgbClr val="000000">
                      <a:alpha val="43137"/>
                    </a:srgbClr>
                  </a:outerShdw>
                </a:effectLst>
              </a:rPr>
              <a:t>All Christian communities have an important role to play in ecological education </a:t>
            </a:r>
            <a:r>
              <a:rPr lang="en-GB" b="1" dirty="0">
                <a:solidFill>
                  <a:schemeClr val="accent6">
                    <a:lumMod val="75000"/>
                  </a:schemeClr>
                </a:solidFill>
                <a:effectLst>
                  <a:outerShdw blurRad="38100" dist="38100" dir="2700000" algn="tl">
                    <a:srgbClr val="000000">
                      <a:alpha val="43137"/>
                    </a:srgbClr>
                  </a:outerShdw>
                </a:effectLst>
              </a:rPr>
              <a:t>(214)</a:t>
            </a:r>
          </a:p>
        </p:txBody>
      </p:sp>
      <p:sp>
        <p:nvSpPr>
          <p:cNvPr id="4" name="Rectangle 3"/>
          <p:cNvSpPr/>
          <p:nvPr/>
        </p:nvSpPr>
        <p:spPr>
          <a:xfrm>
            <a:off x="1619672" y="4725144"/>
            <a:ext cx="6984776" cy="1815882"/>
          </a:xfrm>
          <a:prstGeom prst="rect">
            <a:avLst/>
          </a:prstGeom>
        </p:spPr>
        <p:txBody>
          <a:bodyPr wrap="square">
            <a:spAutoFit/>
          </a:bodyPr>
          <a:lstStyle/>
          <a:p>
            <a:r>
              <a:rPr lang="en-GB" sz="2800" b="1" dirty="0">
                <a:solidFill>
                  <a:schemeClr val="accent6">
                    <a:lumMod val="75000"/>
                  </a:schemeClr>
                </a:solidFill>
                <a:effectLst>
                  <a:outerShdw blurRad="38100" dist="38100" dir="2700000" algn="tl">
                    <a:srgbClr val="000000">
                      <a:alpha val="43137"/>
                    </a:srgbClr>
                  </a:outerShdw>
                </a:effectLst>
              </a:rPr>
              <a:t>The rich heritage of Christian spirituality has a precious contribution to make to the renewal of humanity </a:t>
            </a:r>
            <a:r>
              <a:rPr lang="en-GB" b="1" dirty="0">
                <a:solidFill>
                  <a:schemeClr val="accent6">
                    <a:lumMod val="75000"/>
                  </a:schemeClr>
                </a:solidFill>
                <a:effectLst>
                  <a:outerShdw blurRad="38100" dist="38100" dir="2700000" algn="tl">
                    <a:srgbClr val="000000">
                      <a:alpha val="43137"/>
                    </a:srgbClr>
                  </a:outerShdw>
                </a:effectLst>
              </a:rPr>
              <a:t>(216)</a:t>
            </a:r>
            <a:endParaRPr lang="en-GB" sz="900" b="1" dirty="0">
              <a:solidFill>
                <a:schemeClr val="accent6">
                  <a:lumMod val="75000"/>
                </a:schemeClr>
              </a:solidFill>
              <a:effectLst>
                <a:outerShdw blurRad="38100" dist="38100" dir="2700000" algn="tl">
                  <a:srgbClr val="000000">
                    <a:alpha val="43137"/>
                  </a:srgbClr>
                </a:outerShdw>
              </a:effectLst>
            </a:endParaRPr>
          </a:p>
        </p:txBody>
      </p:sp>
      <p:cxnSp>
        <p:nvCxnSpPr>
          <p:cNvPr id="6" name="Straight Arrow Connector 5"/>
          <p:cNvCxnSpPr/>
          <p:nvPr/>
        </p:nvCxnSpPr>
        <p:spPr>
          <a:xfrm>
            <a:off x="2411760" y="1412776"/>
            <a:ext cx="1368152" cy="115212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2411760" y="1484784"/>
            <a:ext cx="1728192" cy="338437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3528" y="332656"/>
            <a:ext cx="8496944" cy="6336704"/>
          </a:xfrm>
          <a:prstGeom prst="roundRect">
            <a:avLst/>
          </a:prstGeom>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endParaRPr lang="en-IE" b="1" dirty="0">
              <a:solidFill>
                <a:schemeClr val="tx1"/>
              </a:solidFill>
            </a:endParaRPr>
          </a:p>
          <a:p>
            <a:endParaRPr lang="en-IE" b="1" dirty="0">
              <a:solidFill>
                <a:schemeClr val="tx1"/>
              </a:solidFill>
            </a:endParaRPr>
          </a:p>
          <a:p>
            <a:r>
              <a:rPr lang="en-IE" b="1" dirty="0">
                <a:solidFill>
                  <a:schemeClr val="tx1"/>
                </a:solidFill>
              </a:rPr>
              <a:t>                            </a:t>
            </a:r>
            <a:r>
              <a:rPr lang="en-IE" sz="2800" b="1" dirty="0">
                <a:solidFill>
                  <a:schemeClr val="bg1"/>
                </a:solidFill>
              </a:rPr>
              <a:t>...</a:t>
            </a:r>
            <a:r>
              <a:rPr lang="en-IE" sz="2800" b="1" dirty="0">
                <a:solidFill>
                  <a:schemeClr val="tx1"/>
                </a:solidFill>
              </a:rPr>
              <a:t> </a:t>
            </a:r>
            <a:r>
              <a:rPr lang="en-IE" sz="2800" b="1" dirty="0">
                <a:ln>
                  <a:solidFill>
                    <a:schemeClr val="accent5">
                      <a:lumMod val="50000"/>
                    </a:schemeClr>
                  </a:solidFill>
                </a:ln>
                <a:solidFill>
                  <a:schemeClr val="bg1"/>
                </a:solidFill>
              </a:rPr>
              <a:t>asks us to leave behind a period of self-destruction and make a new start, but we have not as yet a universal awareness needed to achieve this </a:t>
            </a:r>
            <a:r>
              <a:rPr lang="en-IE" sz="1400" b="1" dirty="0">
                <a:solidFill>
                  <a:schemeClr val="bg1"/>
                </a:solidFill>
              </a:rPr>
              <a:t>(207)</a:t>
            </a:r>
          </a:p>
        </p:txBody>
      </p:sp>
      <p:pic>
        <p:nvPicPr>
          <p:cNvPr id="3" name="Picture 2" descr="http://media5.picsearch.com/is?6vJp6gi1wOi_5Pff7DTiKu83ft6-wbumlAXcMrVyO2Y&amp;height=227"/>
          <p:cNvPicPr>
            <a:picLocks noChangeAspect="1" noChangeArrowheads="1"/>
          </p:cNvPicPr>
          <p:nvPr/>
        </p:nvPicPr>
        <p:blipFill>
          <a:blip r:embed="rId2" cstate="print"/>
          <a:srcRect/>
          <a:stretch>
            <a:fillRect/>
          </a:stretch>
        </p:blipFill>
        <p:spPr bwMode="auto">
          <a:xfrm>
            <a:off x="323528" y="260648"/>
            <a:ext cx="2808922" cy="1728192"/>
          </a:xfrm>
          <a:prstGeom prst="ellipse">
            <a:avLst/>
          </a:prstGeom>
          <a:noFill/>
          <a:effectLst>
            <a:softEdge rad="127000"/>
          </a:effectLst>
        </p:spPr>
      </p:pic>
      <p:sp>
        <p:nvSpPr>
          <p:cNvPr id="4" name="TextBox 3"/>
          <p:cNvSpPr txBox="1"/>
          <p:nvPr/>
        </p:nvSpPr>
        <p:spPr>
          <a:xfrm>
            <a:off x="611560" y="1844824"/>
            <a:ext cx="2736304" cy="400110"/>
          </a:xfrm>
          <a:prstGeom prst="rect">
            <a:avLst/>
          </a:prstGeom>
          <a:noFill/>
        </p:spPr>
        <p:txBody>
          <a:bodyPr wrap="square" rtlCol="0">
            <a:spAutoFit/>
          </a:bodyPr>
          <a:lstStyle/>
          <a:p>
            <a:r>
              <a:rPr lang="en-IE" sz="2000" b="1" u="sng" dirty="0">
                <a:ln>
                  <a:solidFill>
                    <a:schemeClr val="accent5">
                      <a:lumMod val="75000"/>
                    </a:schemeClr>
                  </a:solidFill>
                </a:ln>
                <a:solidFill>
                  <a:schemeClr val="bg1"/>
                </a:solidFill>
                <a:effectLst>
                  <a:outerShdw blurRad="38100" dist="38100" dir="2700000" algn="tl">
                    <a:srgbClr val="000000">
                      <a:alpha val="43137"/>
                    </a:srgbClr>
                  </a:outerShdw>
                </a:effectLst>
              </a:rPr>
              <a:t>Earth Charter</a:t>
            </a:r>
            <a:r>
              <a:rPr lang="en-IE" sz="2000" b="1" dirty="0">
                <a:solidFill>
                  <a:schemeClr val="bg1"/>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23528" y="188640"/>
            <a:ext cx="8496944" cy="6408712"/>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IE" sz="3200" b="1" dirty="0">
                <a:solidFill>
                  <a:schemeClr val="accent6">
                    <a:lumMod val="50000"/>
                  </a:schemeClr>
                </a:solidFill>
                <a:effectLst>
                  <a:outerShdw blurRad="38100" dist="38100" dir="2700000" algn="tl">
                    <a:srgbClr val="000000">
                      <a:alpha val="43137"/>
                    </a:srgbClr>
                  </a:outerShdw>
                </a:effectLst>
              </a:rPr>
              <a:t>War always does grave harm to the cultural riches of peoples....politics must pay greater attention to foreseeing new conflicts and addressing the causes...but powerful financial interests prove most resistant to this effort </a:t>
            </a:r>
            <a:r>
              <a:rPr lang="en-IE" b="1" dirty="0">
                <a:solidFill>
                  <a:schemeClr val="accent6">
                    <a:lumMod val="50000"/>
                  </a:schemeClr>
                </a:solidFill>
                <a:effectLst>
                  <a:outerShdw blurRad="38100" dist="38100" dir="2700000" algn="tl">
                    <a:srgbClr val="000000">
                      <a:alpha val="43137"/>
                    </a:srgbClr>
                  </a:outerShdw>
                </a:effectLst>
              </a:rPr>
              <a:t>(61)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2000" fill="hold"/>
                                        <p:tgtEl>
                                          <p:spTgt spid="2">
                                            <p:bg/>
                                          </p:spTgt>
                                        </p:tgtEl>
                                        <p:attrNameLst>
                                          <p:attrName>ppt_x</p:attrName>
                                        </p:attrNameLst>
                                      </p:cBhvr>
                                      <p:tavLst>
                                        <p:tav tm="0">
                                          <p:val>
                                            <p:strVal val="#ppt_x-.2"/>
                                          </p:val>
                                        </p:tav>
                                        <p:tav tm="100000">
                                          <p:val>
                                            <p:strVal val="#ppt_x"/>
                                          </p:val>
                                        </p:tav>
                                      </p:tavLst>
                                    </p:anim>
                                    <p:anim calcmode="lin" valueType="num">
                                      <p:cBhvr>
                                        <p:cTn id="8" dur="2000" fill="hold"/>
                                        <p:tgtEl>
                                          <p:spTgt spid="2">
                                            <p:bg/>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bg/>
                                          </p:spTgt>
                                        </p:tgtEl>
                                      </p:cBhvr>
                                    </p:animEffect>
                                  </p:childTnLst>
                                </p:cTn>
                              </p:par>
                              <p:par>
                                <p:cTn id="10" presetID="29" presetClass="entr" presetSubtype="0" fill="hold" grpId="1"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3" dur="2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0C1B1D38-902A-4C91-AD45-9E4ED0937024}"/>
              </a:ext>
            </a:extLst>
          </p:cNvPr>
          <p:cNvPicPr>
            <a:picLocks noChangeAspect="1"/>
          </p:cNvPicPr>
          <p:nvPr/>
        </p:nvPicPr>
        <p:blipFill>
          <a:blip r:embed="rId2"/>
          <a:stretch>
            <a:fillRect/>
          </a:stretch>
        </p:blipFill>
        <p:spPr>
          <a:xfrm>
            <a:off x="-396552" y="0"/>
            <a:ext cx="10883347" cy="6858000"/>
          </a:xfrm>
          <a:prstGeom prst="rect">
            <a:avLst/>
          </a:prstGeom>
        </p:spPr>
      </p:pic>
      <p:pic>
        <p:nvPicPr>
          <p:cNvPr id="3" name="Picture 2" descr="Image result for symbol for the future"/>
          <p:cNvPicPr>
            <a:picLocks noChangeAspect="1" noChangeArrowheads="1"/>
          </p:cNvPicPr>
          <p:nvPr/>
        </p:nvPicPr>
        <p:blipFill>
          <a:blip r:embed="rId3" cstate="print"/>
          <a:srcRect l="45804" t="9836" r="6297" b="47541"/>
          <a:stretch>
            <a:fillRect/>
          </a:stretch>
        </p:blipFill>
        <p:spPr bwMode="auto">
          <a:xfrm>
            <a:off x="2267744" y="1340768"/>
            <a:ext cx="4104456" cy="1872208"/>
          </a:xfrm>
          <a:prstGeom prst="flowChartPunchedTape">
            <a:avLst/>
          </a:prstGeom>
          <a:ln>
            <a:noFill/>
          </a:ln>
          <a:effectLst>
            <a:softEdge rad="317500"/>
          </a:effectLst>
        </p:spPr>
      </p:pic>
      <p:sp>
        <p:nvSpPr>
          <p:cNvPr id="4" name="Rectangle 3"/>
          <p:cNvSpPr/>
          <p:nvPr/>
        </p:nvSpPr>
        <p:spPr>
          <a:xfrm>
            <a:off x="539552" y="4725144"/>
            <a:ext cx="7967246" cy="830997"/>
          </a:xfrm>
          <a:prstGeom prst="rect">
            <a:avLst/>
          </a:prstGeom>
        </p:spPr>
        <p:txBody>
          <a:bodyPr wrap="none">
            <a:spAutoFit/>
          </a:bodyPr>
          <a:lstStyle/>
          <a:p>
            <a:r>
              <a:rPr lang="en-GB" sz="4800" b="1" dirty="0">
                <a:solidFill>
                  <a:schemeClr val="bg1"/>
                </a:solidFill>
                <a:effectLst>
                  <a:outerShdw blurRad="38100" dist="38100" dir="2700000" algn="tl">
                    <a:srgbClr val="000000">
                      <a:alpha val="43137"/>
                    </a:srgbClr>
                  </a:outerShdw>
                </a:effectLst>
              </a:rPr>
              <a:t>‘renewal of humanity’ </a:t>
            </a:r>
            <a:endParaRPr lang="en-GB" sz="4800" dirty="0">
              <a:solidFill>
                <a:schemeClr val="bg1"/>
              </a:solidFill>
            </a:endParaRPr>
          </a:p>
        </p:txBody>
      </p:sp>
      <p:sp>
        <p:nvSpPr>
          <p:cNvPr id="5" name="Rectangle 4"/>
          <p:cNvSpPr/>
          <p:nvPr/>
        </p:nvSpPr>
        <p:spPr>
          <a:xfrm>
            <a:off x="683568" y="404664"/>
            <a:ext cx="7664278" cy="830997"/>
          </a:xfrm>
          <a:prstGeom prst="rect">
            <a:avLst/>
          </a:prstGeom>
        </p:spPr>
        <p:txBody>
          <a:bodyPr wrap="none">
            <a:spAutoFit/>
          </a:bodyPr>
          <a:lstStyle/>
          <a:p>
            <a:r>
              <a:rPr lang="en-GB" sz="4800" b="1" dirty="0">
                <a:solidFill>
                  <a:schemeClr val="bg1"/>
                </a:solidFill>
                <a:effectLst>
                  <a:outerShdw blurRad="38100" dist="38100" dir="2700000" algn="tl">
                    <a:srgbClr val="000000">
                      <a:alpha val="43137"/>
                    </a:srgbClr>
                  </a:outerShdw>
                </a:effectLst>
              </a:rPr>
              <a:t>‘ecological education’</a:t>
            </a:r>
            <a:endParaRPr lang="en-GB" sz="4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symbol for the future"/>
          <p:cNvPicPr>
            <a:picLocks noChangeAspect="1" noChangeArrowheads="1"/>
          </p:cNvPicPr>
          <p:nvPr/>
        </p:nvPicPr>
        <p:blipFill>
          <a:blip r:embed="rId2" cstate="print"/>
          <a:srcRect l="22920" t="16321" r="6684" b="57772"/>
          <a:stretch>
            <a:fillRect/>
          </a:stretch>
        </p:blipFill>
        <p:spPr bwMode="auto">
          <a:xfrm>
            <a:off x="611560" y="980728"/>
            <a:ext cx="7859951" cy="5112568"/>
          </a:xfrm>
          <a:prstGeom prst="flowChartPunchedTape">
            <a:avLst/>
          </a:prstGeom>
          <a:solidFill>
            <a:schemeClr val="accent4">
              <a:lumMod val="20000"/>
              <a:lumOff val="80000"/>
            </a:schemeClr>
          </a:solidFill>
          <a:ln>
            <a:solidFill>
              <a:schemeClr val="accent1"/>
            </a:solidFill>
          </a:ln>
          <a:effectLst>
            <a:softEdge rad="127000"/>
          </a:effectLst>
        </p:spPr>
        <p:style>
          <a:lnRef idx="2">
            <a:schemeClr val="accent5"/>
          </a:lnRef>
          <a:fillRef idx="1">
            <a:schemeClr val="lt1"/>
          </a:fillRef>
          <a:effectRef idx="0">
            <a:schemeClr val="accent5"/>
          </a:effectRef>
          <a:fontRef idx="minor">
            <a:schemeClr val="dk1"/>
          </a:fontRef>
        </p:style>
      </p:pic>
      <p:sp>
        <p:nvSpPr>
          <p:cNvPr id="2" name="Rectangle 1"/>
          <p:cNvSpPr/>
          <p:nvPr/>
        </p:nvSpPr>
        <p:spPr>
          <a:xfrm>
            <a:off x="2483768" y="1124744"/>
            <a:ext cx="5580112" cy="4524315"/>
          </a:xfrm>
          <a:prstGeom prst="rect">
            <a:avLst/>
          </a:prstGeom>
        </p:spPr>
        <p:txBody>
          <a:bodyPr wrap="square">
            <a:spAutoFit/>
          </a:bodyPr>
          <a:lstStyle/>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Given the complexity of the ecological</a:t>
            </a:r>
          </a:p>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crisis, we need to realise that the solutions</a:t>
            </a:r>
          </a:p>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will not emerge from just one way of </a:t>
            </a:r>
          </a:p>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interpreting and transforming reality</a:t>
            </a:r>
            <a:r>
              <a:rPr lang="en-GB" sz="3200" b="1" dirty="0">
                <a:effectLst>
                  <a:outerShdw blurRad="38100" dist="38100" dir="2700000" algn="tl">
                    <a:srgbClr val="000000">
                      <a:alpha val="43137"/>
                    </a:srgbClr>
                  </a:outerShdw>
                </a:effectLst>
              </a:rPr>
              <a:t> </a:t>
            </a:r>
            <a:r>
              <a:rPr lang="en-GB" sz="2000" b="1" dirty="0">
                <a:solidFill>
                  <a:schemeClr val="accent6">
                    <a:lumMod val="50000"/>
                  </a:schemeClr>
                </a:solidFill>
                <a:effectLst>
                  <a:outerShdw blurRad="38100" dist="38100" dir="2700000" algn="tl">
                    <a:srgbClr val="000000">
                      <a:alpha val="43137"/>
                    </a:srgbClr>
                  </a:outerShdw>
                </a:effectLst>
              </a:rPr>
              <a:t>(63)</a:t>
            </a:r>
          </a:p>
        </p:txBody>
      </p:sp>
      <p:sp>
        <p:nvSpPr>
          <p:cNvPr id="3" name="TextBox 2"/>
          <p:cNvSpPr txBox="1"/>
          <p:nvPr/>
        </p:nvSpPr>
        <p:spPr>
          <a:xfrm>
            <a:off x="395536" y="692696"/>
            <a:ext cx="2302233" cy="1077218"/>
          </a:xfrm>
          <a:prstGeom prst="rect">
            <a:avLst/>
          </a:prstGeom>
          <a:noFill/>
        </p:spPr>
        <p:txBody>
          <a:bodyPr wrap="none" rtlCol="0">
            <a:spAutoFit/>
          </a:bodyPr>
          <a:lstStyle/>
          <a:p>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With the </a:t>
            </a:r>
          </a:p>
          <a:p>
            <a:r>
              <a:rPr lang="en-GB" sz="3200" b="1" dirty="0">
                <a:ln>
                  <a:solidFill>
                    <a:schemeClr val="tx1"/>
                  </a:solidFill>
                </a:ln>
                <a:solidFill>
                  <a:schemeClr val="accent6">
                    <a:lumMod val="60000"/>
                    <a:lumOff val="40000"/>
                  </a:schemeClr>
                </a:solidFill>
              </a:rPr>
              <a:t> </a:t>
            </a:r>
            <a:r>
              <a:rPr lang="en-GB" sz="3200" b="1" dirty="0">
                <a:ln>
                  <a:solidFill>
                    <a:schemeClr val="tx1"/>
                  </a:solidFill>
                </a:ln>
                <a:solidFill>
                  <a:schemeClr val="accent6">
                    <a:lumMod val="60000"/>
                    <a:lumOff val="40000"/>
                  </a:schemeClr>
                </a:solidFill>
                <a:effectLst>
                  <a:outerShdw blurRad="38100" dist="38100" dir="2700000" algn="tl">
                    <a:srgbClr val="000000">
                      <a:alpha val="43137"/>
                    </a:srgbClr>
                  </a:outerShdw>
                </a:effectLst>
              </a:rPr>
              <a:t>Future </a:t>
            </a:r>
          </a:p>
        </p:txBody>
      </p:sp>
      <p:cxnSp>
        <p:nvCxnSpPr>
          <p:cNvPr id="5" name="Straight Arrow Connector 4"/>
          <p:cNvCxnSpPr/>
          <p:nvPr/>
        </p:nvCxnSpPr>
        <p:spPr>
          <a:xfrm>
            <a:off x="1115616" y="1484784"/>
            <a:ext cx="1512168" cy="1440160"/>
          </a:xfrm>
          <a:prstGeom prst="straightConnector1">
            <a:avLst/>
          </a:prstGeom>
          <a:ln>
            <a:solidFill>
              <a:schemeClr val="accent6">
                <a:lumMod val="50000"/>
              </a:schemeClr>
            </a:solidFill>
            <a:prstDash val="sysDash"/>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xmlns="" id="{5F115868-4023-40BD-AE76-0776B8DEBA84}"/>
              </a:ext>
            </a:extLst>
          </p:cNvPr>
          <p:cNvPicPr>
            <a:picLocks noChangeAspect="1"/>
          </p:cNvPicPr>
          <p:nvPr/>
        </p:nvPicPr>
        <p:blipFill>
          <a:blip r:embed="rId2"/>
          <a:stretch>
            <a:fillRect/>
          </a:stretch>
        </p:blipFill>
        <p:spPr>
          <a:xfrm>
            <a:off x="251520" y="188640"/>
            <a:ext cx="8640959" cy="6480719"/>
          </a:xfrm>
          <a:prstGeom prst="rect">
            <a:avLst/>
          </a:prstGeom>
        </p:spPr>
      </p:pic>
      <p:pic>
        <p:nvPicPr>
          <p:cNvPr id="3" name="Picture 2" descr="Image result for symbol for the future"/>
          <p:cNvPicPr>
            <a:picLocks noChangeAspect="1" noChangeArrowheads="1"/>
          </p:cNvPicPr>
          <p:nvPr/>
        </p:nvPicPr>
        <p:blipFill>
          <a:blip r:embed="rId3" cstate="print"/>
          <a:srcRect l="22920" t="16321" r="6684" b="57772"/>
          <a:stretch>
            <a:fillRect/>
          </a:stretch>
        </p:blipFill>
        <p:spPr bwMode="auto">
          <a:xfrm>
            <a:off x="2987824" y="476672"/>
            <a:ext cx="3096344" cy="1872208"/>
          </a:xfrm>
          <a:prstGeom prst="flowChartPunchedTape">
            <a:avLst/>
          </a:prstGeom>
          <a:solidFill>
            <a:schemeClr val="accent4">
              <a:lumMod val="20000"/>
              <a:lumOff val="80000"/>
            </a:schemeClr>
          </a:solidFill>
          <a:ln>
            <a:solidFill>
              <a:schemeClr val="accent1"/>
            </a:solidFill>
          </a:ln>
          <a:effectLst>
            <a:softEdge rad="127000"/>
          </a:effectLst>
        </p:spPr>
        <p:style>
          <a:lnRef idx="2">
            <a:schemeClr val="accent5"/>
          </a:lnRef>
          <a:fillRef idx="1">
            <a:schemeClr val="lt1"/>
          </a:fillRef>
          <a:effectRef idx="0">
            <a:schemeClr val="accent5"/>
          </a:effectRef>
          <a:fontRef idx="minor">
            <a:schemeClr val="dk1"/>
          </a:fontRef>
        </p:style>
      </p:pic>
      <p:sp>
        <p:nvSpPr>
          <p:cNvPr id="5" name="Rectangle 4"/>
          <p:cNvSpPr/>
          <p:nvPr/>
        </p:nvSpPr>
        <p:spPr>
          <a:xfrm>
            <a:off x="467544" y="4174629"/>
            <a:ext cx="8136904" cy="1846659"/>
          </a:xfrm>
          <a:prstGeom prst="rect">
            <a:avLst/>
          </a:prstGeom>
        </p:spPr>
        <p:txBody>
          <a:bodyPr wrap="square">
            <a:spAutoFit/>
          </a:bodyPr>
          <a:lstStyle/>
          <a:p>
            <a:pPr algn="ctr"/>
            <a:r>
              <a:rPr lang="en-GB" sz="3200" b="1" dirty="0">
                <a:ln>
                  <a:solidFill>
                    <a:schemeClr val="tx1"/>
                  </a:solidFill>
                </a:ln>
                <a:solidFill>
                  <a:schemeClr val="bg1"/>
                </a:solidFill>
                <a:effectLst>
                  <a:outerShdw blurRad="38100" dist="38100" dir="2700000" algn="tl">
                    <a:srgbClr val="000000">
                      <a:alpha val="43137"/>
                    </a:srgbClr>
                  </a:outerShdw>
                </a:effectLst>
              </a:rPr>
              <a:t>I urgently appeal for a new dialogue about how we are shaping the future of our planet </a:t>
            </a:r>
            <a:r>
              <a:rPr lang="en-GB" b="1" dirty="0">
                <a:solidFill>
                  <a:schemeClr val="bg1"/>
                </a:solidFill>
              </a:rPr>
              <a:t>(14)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840" y="476672"/>
            <a:ext cx="3304110" cy="584775"/>
          </a:xfrm>
          <a:prstGeom prst="rect">
            <a:avLst/>
          </a:prstGeom>
        </p:spPr>
        <p:txBody>
          <a:bodyPr wrap="none">
            <a:spAutoFit/>
          </a:bodyPr>
          <a:lstStyle/>
          <a:p>
            <a:r>
              <a:rPr lang="en-GB" sz="3200" b="1" dirty="0">
                <a:solidFill>
                  <a:schemeClr val="accent6">
                    <a:lumMod val="50000"/>
                  </a:schemeClr>
                </a:solidFill>
              </a:rPr>
              <a:t>Global Issues</a:t>
            </a:r>
          </a:p>
        </p:txBody>
      </p:sp>
      <p:sp>
        <p:nvSpPr>
          <p:cNvPr id="3" name="TextBox 2"/>
          <p:cNvSpPr txBox="1"/>
          <p:nvPr/>
        </p:nvSpPr>
        <p:spPr>
          <a:xfrm>
            <a:off x="2051720" y="1196752"/>
            <a:ext cx="6768752" cy="1200329"/>
          </a:xfrm>
          <a:prstGeom prst="rect">
            <a:avLst/>
          </a:prstGeom>
          <a:noFill/>
          <a:ln w="28575">
            <a:solidFill>
              <a:schemeClr val="accent6"/>
            </a:solidFill>
          </a:ln>
        </p:spPr>
        <p:txBody>
          <a:bodyPr wrap="square" rtlCol="0">
            <a:spAutoFit/>
          </a:bodyPr>
          <a:lstStyle/>
          <a:p>
            <a:r>
              <a:rPr lang="en-GB" b="1" i="1" dirty="0">
                <a:solidFill>
                  <a:schemeClr val="accent6">
                    <a:lumMod val="75000"/>
                  </a:schemeClr>
                </a:solidFill>
              </a:rPr>
              <a:t>Up to 40 percent of all cropland worldwide is experiencing soil erosion, reduced fertility, or overgrazing.-70% of all fresh water is used for irrigation  -</a:t>
            </a:r>
            <a:r>
              <a:rPr lang="en-GB" b="1" dirty="0">
                <a:solidFill>
                  <a:schemeClr val="accent6">
                    <a:lumMod val="75000"/>
                  </a:schemeClr>
                </a:solidFill>
              </a:rPr>
              <a:t>UN</a:t>
            </a:r>
            <a:endParaRPr lang="en-GB" dirty="0">
              <a:solidFill>
                <a:schemeClr val="accent6">
                  <a:lumMod val="75000"/>
                </a:schemeClr>
              </a:solidFill>
            </a:endParaRPr>
          </a:p>
        </p:txBody>
      </p:sp>
      <p:sp>
        <p:nvSpPr>
          <p:cNvPr id="4" name="TextBox 3"/>
          <p:cNvSpPr txBox="1"/>
          <p:nvPr/>
        </p:nvSpPr>
        <p:spPr>
          <a:xfrm>
            <a:off x="2051720" y="2708920"/>
            <a:ext cx="6768752" cy="1477328"/>
          </a:xfrm>
          <a:prstGeom prst="rect">
            <a:avLst/>
          </a:prstGeom>
          <a:noFill/>
          <a:ln w="28575">
            <a:solidFill>
              <a:srgbClr val="A267CF"/>
            </a:solidFill>
          </a:ln>
        </p:spPr>
        <p:txBody>
          <a:bodyPr wrap="square" rtlCol="0">
            <a:spAutoFit/>
          </a:bodyPr>
          <a:lstStyle/>
          <a:p>
            <a:r>
              <a:rPr lang="en-GB" b="1" i="1" dirty="0"/>
              <a:t> </a:t>
            </a:r>
            <a:r>
              <a:rPr lang="en-GB" b="1" i="1" dirty="0">
                <a:solidFill>
                  <a:schemeClr val="accent6">
                    <a:lumMod val="75000"/>
                  </a:schemeClr>
                </a:solidFill>
              </a:rPr>
              <a:t>Many major rivers—including the Colorado, Ganges, Indus, Rio Grande, and Yellow—are so over-tapped that they now run dry for part of the year. Freshwater wetlands have shrunk by about half worldwide.  -</a:t>
            </a:r>
            <a:r>
              <a:rPr lang="en-GB" b="1" dirty="0">
                <a:solidFill>
                  <a:schemeClr val="accent6">
                    <a:lumMod val="75000"/>
                  </a:schemeClr>
                </a:solidFill>
              </a:rPr>
              <a:t>UN</a:t>
            </a:r>
          </a:p>
        </p:txBody>
      </p:sp>
      <p:sp>
        <p:nvSpPr>
          <p:cNvPr id="5" name="TextBox 4"/>
          <p:cNvSpPr txBox="1"/>
          <p:nvPr/>
        </p:nvSpPr>
        <p:spPr>
          <a:xfrm>
            <a:off x="2051720" y="4365104"/>
            <a:ext cx="6768752" cy="2031325"/>
          </a:xfrm>
          <a:prstGeom prst="rect">
            <a:avLst/>
          </a:prstGeom>
          <a:noFill/>
          <a:ln w="28575">
            <a:solidFill>
              <a:schemeClr val="accent6">
                <a:lumMod val="75000"/>
              </a:schemeClr>
            </a:solidFill>
          </a:ln>
        </p:spPr>
        <p:txBody>
          <a:bodyPr wrap="square" rtlCol="0">
            <a:spAutoFit/>
          </a:bodyPr>
          <a:lstStyle/>
          <a:p>
            <a:r>
              <a:rPr lang="en-GB" b="1" i="1" dirty="0">
                <a:solidFill>
                  <a:schemeClr val="accent6">
                    <a:lumMod val="75000"/>
                  </a:schemeClr>
                </a:solidFill>
              </a:rPr>
              <a:t>The coexistence of substantial military spending with unmet human needs has long evoked concern. President Eisenhower- 'every gun that is made, every warship launched, every rocket fired represents, in the final analysis, a theft from those who hunger and are not fed, who are cold and are not clothed'</a:t>
            </a:r>
          </a:p>
        </p:txBody>
      </p:sp>
      <p:sp>
        <p:nvSpPr>
          <p:cNvPr id="6" name="TextBox 5"/>
          <p:cNvSpPr txBox="1"/>
          <p:nvPr/>
        </p:nvSpPr>
        <p:spPr>
          <a:xfrm>
            <a:off x="323528" y="1268760"/>
            <a:ext cx="1067793"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t>Food</a:t>
            </a:r>
          </a:p>
        </p:txBody>
      </p:sp>
      <p:sp>
        <p:nvSpPr>
          <p:cNvPr id="7" name="TextBox 6"/>
          <p:cNvSpPr txBox="1"/>
          <p:nvPr/>
        </p:nvSpPr>
        <p:spPr>
          <a:xfrm>
            <a:off x="323528" y="2924944"/>
            <a:ext cx="1368153"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t>Water</a:t>
            </a:r>
          </a:p>
        </p:txBody>
      </p:sp>
      <p:sp>
        <p:nvSpPr>
          <p:cNvPr id="8" name="TextBox 7"/>
          <p:cNvSpPr txBox="1"/>
          <p:nvPr/>
        </p:nvSpPr>
        <p:spPr>
          <a:xfrm>
            <a:off x="323528" y="4941168"/>
            <a:ext cx="1296144"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800" dirty="0"/>
              <a:t>Peace</a:t>
            </a:r>
            <a:r>
              <a:rPr lang="en-GB" sz="2400" dirty="0"/>
              <a:t> </a:t>
            </a:r>
          </a:p>
        </p:txBody>
      </p:sp>
      <p:cxnSp>
        <p:nvCxnSpPr>
          <p:cNvPr id="9" name="Straight Arrow Connector 8"/>
          <p:cNvCxnSpPr/>
          <p:nvPr/>
        </p:nvCxnSpPr>
        <p:spPr>
          <a:xfrm>
            <a:off x="1403648" y="1484784"/>
            <a:ext cx="648072" cy="0"/>
          </a:xfrm>
          <a:prstGeom prst="straightConnector1">
            <a:avLst/>
          </a:prstGeom>
          <a:ln>
            <a:solidFill>
              <a:srgbClr val="2B133D"/>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691680" y="3140968"/>
            <a:ext cx="360040" cy="0"/>
          </a:xfrm>
          <a:prstGeom prst="straightConnector1">
            <a:avLst/>
          </a:prstGeom>
          <a:ln>
            <a:solidFill>
              <a:srgbClr val="3818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619672" y="5229200"/>
            <a:ext cx="432048" cy="0"/>
          </a:xfrm>
          <a:prstGeom prst="straightConnector1">
            <a:avLst/>
          </a:prstGeom>
          <a:ln>
            <a:solidFill>
              <a:srgbClr val="481F67"/>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47664" y="404664"/>
            <a:ext cx="5400600" cy="12961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Pope John XX111</a:t>
            </a:r>
          </a:p>
        </p:txBody>
      </p:sp>
      <p:sp>
        <p:nvSpPr>
          <p:cNvPr id="5" name="Horizontal Scroll 4"/>
          <p:cNvSpPr/>
          <p:nvPr/>
        </p:nvSpPr>
        <p:spPr>
          <a:xfrm>
            <a:off x="359024" y="1412776"/>
            <a:ext cx="8389440" cy="5184576"/>
          </a:xfrm>
          <a:prstGeom prst="horizontalScroll">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b="1" dirty="0">
                <a:solidFill>
                  <a:schemeClr val="accent6">
                    <a:lumMod val="50000"/>
                  </a:schemeClr>
                </a:solidFill>
                <a:effectLst>
                  <a:outerShdw blurRad="38100" dist="38100" dir="2700000" algn="tl">
                    <a:srgbClr val="000000">
                      <a:alpha val="43137"/>
                    </a:srgbClr>
                  </a:outerShdw>
                </a:effectLst>
              </a:rPr>
              <a:t>It is impossible for wealthy nations to look with indifference upon the hunger, misery and poverty of other nations...it is nothing less than an outrage of justice and humanity to destroy goods that other people need for their daily lives</a:t>
            </a:r>
          </a:p>
          <a:p>
            <a:r>
              <a:rPr lang="en-IE" sz="2400" b="1" dirty="0">
                <a:solidFill>
                  <a:schemeClr val="accent6">
                    <a:lumMod val="50000"/>
                  </a:schemeClr>
                </a:solidFill>
                <a:effectLst>
                  <a:outerShdw blurRad="38100" dist="38100" dir="2700000" algn="tl">
                    <a:srgbClr val="000000">
                      <a:alpha val="43137"/>
                    </a:srgbClr>
                  </a:outerShdw>
                </a:effectLst>
              </a:rPr>
              <a:t> </a:t>
            </a:r>
          </a:p>
          <a:p>
            <a:r>
              <a:rPr lang="en-IE" sz="1100" b="1" i="1" dirty="0">
                <a:solidFill>
                  <a:schemeClr val="accent6">
                    <a:lumMod val="50000"/>
                  </a:schemeClr>
                </a:solidFill>
              </a:rPr>
              <a:t>John XXIII (1961)Mater et Magistra ,157,161</a:t>
            </a:r>
          </a:p>
        </p:txBody>
      </p:sp>
    </p:spTree>
    <p:extLst>
      <p:ext uri="{BB962C8B-B14F-4D97-AF65-F5344CB8AC3E}">
        <p14:creationId xmlns:p14="http://schemas.microsoft.com/office/powerpoint/2010/main" val="427552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323528" y="836712"/>
            <a:ext cx="8496944" cy="576064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IE" sz="2800" b="1" dirty="0">
                <a:solidFill>
                  <a:schemeClr val="accent6">
                    <a:lumMod val="50000"/>
                  </a:schemeClr>
                </a:solidFill>
                <a:effectLst>
                  <a:outerShdw blurRad="38100" dist="38100" dir="2700000" algn="tl">
                    <a:srgbClr val="000000">
                      <a:alpha val="43137"/>
                    </a:srgbClr>
                  </a:outerShdw>
                </a:effectLst>
              </a:rPr>
              <a:t>...by an ill-considered exploitation of nature (man) risks destroying it and becoming in his turn the victim of this degradation...... thus creating an environment for tomorrow which may well be intolerable. This is a wide-ranging social problem which concerns the entire human family</a:t>
            </a:r>
            <a:r>
              <a:rPr lang="en-IE" sz="2800" dirty="0">
                <a:solidFill>
                  <a:schemeClr val="accent6">
                    <a:lumMod val="50000"/>
                  </a:schemeClr>
                </a:solidFill>
                <a:effectLst>
                  <a:outerShdw blurRad="38100" dist="38100" dir="2700000" algn="tl">
                    <a:srgbClr val="000000">
                      <a:alpha val="43137"/>
                    </a:srgbClr>
                  </a:outerShdw>
                </a:effectLst>
              </a:rPr>
              <a:t>. </a:t>
            </a:r>
          </a:p>
          <a:p>
            <a:r>
              <a:rPr lang="en-IE" sz="1200" b="1" i="1" dirty="0">
                <a:solidFill>
                  <a:schemeClr val="accent6">
                    <a:lumMod val="50000"/>
                  </a:schemeClr>
                </a:solidFill>
              </a:rPr>
              <a:t>Paul VI 1971- 80</a:t>
            </a:r>
            <a:r>
              <a:rPr lang="en-IE" sz="1200" b="1" i="1" baseline="30000" dirty="0">
                <a:solidFill>
                  <a:schemeClr val="accent6">
                    <a:lumMod val="50000"/>
                  </a:schemeClr>
                </a:solidFill>
              </a:rPr>
              <a:t>th</a:t>
            </a:r>
            <a:r>
              <a:rPr lang="en-IE" sz="1200" b="1" i="1" dirty="0">
                <a:solidFill>
                  <a:schemeClr val="accent6">
                    <a:lumMod val="50000"/>
                  </a:schemeClr>
                </a:solidFill>
              </a:rPr>
              <a:t> anniversary of Rerum Novarum</a:t>
            </a:r>
            <a:endParaRPr lang="en-IE" sz="1200" b="1" dirty="0">
              <a:solidFill>
                <a:schemeClr val="accent6">
                  <a:lumMod val="50000"/>
                </a:schemeClr>
              </a:solidFill>
            </a:endParaRPr>
          </a:p>
        </p:txBody>
      </p:sp>
      <p:sp>
        <p:nvSpPr>
          <p:cNvPr id="8" name="Oval 7"/>
          <p:cNvSpPr/>
          <p:nvPr/>
        </p:nvSpPr>
        <p:spPr>
          <a:xfrm>
            <a:off x="1331640" y="404664"/>
            <a:ext cx="6408712" cy="10801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Pope Paul V1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ppt_x</p:attrName>
                                        </p:attrNameLst>
                                      </p:cBhvr>
                                      <p:tavLst>
                                        <p:tav tm="0">
                                          <p:val>
                                            <p:strVal val="#ppt_x-.2"/>
                                          </p:val>
                                        </p:tav>
                                        <p:tav tm="100000">
                                          <p:val>
                                            <p:strVal val="#ppt_x"/>
                                          </p:val>
                                        </p:tav>
                                      </p:tavLst>
                                    </p:anim>
                                    <p:anim calcmode="lin" valueType="num">
                                      <p:cBhvr>
                                        <p:cTn id="15"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wner214663\AppData\Local\Microsoft\Windows\Temporary Internet Files\Content.IE5\LB6DVDJX\Eco[1].jpg"/>
          <p:cNvPicPr>
            <a:picLocks noChangeAspect="1" noChangeArrowheads="1"/>
          </p:cNvPicPr>
          <p:nvPr/>
        </p:nvPicPr>
        <p:blipFill>
          <a:blip r:embed="rId2" cstate="print"/>
          <a:srcRect/>
          <a:stretch>
            <a:fillRect/>
          </a:stretch>
        </p:blipFill>
        <p:spPr bwMode="auto">
          <a:xfrm>
            <a:off x="1187624" y="2276872"/>
            <a:ext cx="7055768" cy="4165255"/>
          </a:xfrm>
          <a:prstGeom prst="rect">
            <a:avLst/>
          </a:prstGeom>
          <a:noFill/>
        </p:spPr>
      </p:pic>
      <p:pic>
        <p:nvPicPr>
          <p:cNvPr id="2" name="Picture 1" descr="C:\Users\Owner214663\Desktop\Background images\laudato-si-banner.jpg"/>
          <p:cNvPicPr>
            <a:picLocks noChangeAspect="1" noChangeArrowheads="1"/>
          </p:cNvPicPr>
          <p:nvPr/>
        </p:nvPicPr>
        <p:blipFill>
          <a:blip r:embed="rId3" cstate="print"/>
          <a:srcRect/>
          <a:stretch>
            <a:fillRect/>
          </a:stretch>
        </p:blipFill>
        <p:spPr bwMode="auto">
          <a:xfrm>
            <a:off x="395536" y="404664"/>
            <a:ext cx="6912768" cy="1872208"/>
          </a:xfrm>
          <a:prstGeom prst="rect">
            <a:avLst/>
          </a:prstGeom>
          <a:ln>
            <a:noFill/>
          </a:ln>
          <a:effectLst>
            <a:softEdge rad="127000"/>
          </a:effectLst>
        </p:spPr>
      </p:pic>
      <p:pic>
        <p:nvPicPr>
          <p:cNvPr id="3" name="Picture 2" descr="http://media2.picsearch.com/is?TO3mgB78r6_seaCoNttGBtufElt4dn5dXDWj5iNyCBI&amp;height=191"/>
          <p:cNvPicPr>
            <a:picLocks noChangeAspect="1" noChangeArrowheads="1"/>
          </p:cNvPicPr>
          <p:nvPr/>
        </p:nvPicPr>
        <p:blipFill>
          <a:blip r:embed="rId4" cstate="print"/>
          <a:srcRect l="56517"/>
          <a:stretch>
            <a:fillRect/>
          </a:stretch>
        </p:blipFill>
        <p:spPr bwMode="auto">
          <a:xfrm>
            <a:off x="7308304" y="476672"/>
            <a:ext cx="1412329" cy="1819276"/>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itle 1"/>
          <p:cNvSpPr txBox="1">
            <a:spLocks/>
          </p:cNvSpPr>
          <p:nvPr/>
        </p:nvSpPr>
        <p:spPr>
          <a:xfrm>
            <a:off x="1547664" y="2780928"/>
            <a:ext cx="6172200" cy="3384376"/>
          </a:xfrm>
          <a:prstGeom prst="rect">
            <a:avLst/>
          </a:prstGeom>
        </p:spPr>
        <p:txBody>
          <a:bodyP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5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itchFamily="18" charset="0"/>
                <a:ea typeface="+mj-ea"/>
                <a:cs typeface="+mj-cs"/>
              </a:rPr>
              <a:t>Ecology </a:t>
            </a:r>
            <a:br>
              <a:rPr kumimoji="0" lang="en-IE" sz="5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itchFamily="18" charset="0"/>
                <a:ea typeface="+mj-ea"/>
                <a:cs typeface="+mj-cs"/>
              </a:rPr>
            </a:br>
            <a:r>
              <a:rPr kumimoji="0" lang="en-IE" sz="55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entury Schoolbook" pitchFamily="18" charset="0"/>
                <a:ea typeface="+mj-ea"/>
                <a:cs typeface="+mj-cs"/>
              </a:rPr>
              <a:t>Environment, Nature &amp; Society</a:t>
            </a:r>
            <a:r>
              <a:rPr kumimoji="0" lang="en-IE"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Schoolbook" pitchFamily="18" charset="0"/>
                <a:ea typeface="+mj-ea"/>
                <a:cs typeface="+mj-cs"/>
              </a:rPr>
              <a:t/>
            </a:r>
            <a:br>
              <a:rPr kumimoji="0" lang="en-IE"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entury Schoolbook" pitchFamily="18" charset="0"/>
                <a:ea typeface="+mj-ea"/>
                <a:cs typeface="+mj-cs"/>
              </a:rPr>
            </a:br>
            <a:r>
              <a:rPr kumimoji="0" lang="en-IE" sz="4800" b="1" i="0" u="none" strike="noStrike" kern="1200" cap="none" spc="0" normalizeH="0" baseline="0" noProof="0" dirty="0">
                <a:ln>
                  <a:noFill/>
                </a:ln>
                <a:solidFill>
                  <a:schemeClr val="accent3"/>
                </a:solidFill>
                <a:effectLst>
                  <a:outerShdw blurRad="53975" dist="22860" dir="5400000" algn="tl" rotWithShape="0">
                    <a:srgbClr val="000000">
                      <a:alpha val="55000"/>
                    </a:srgbClr>
                  </a:outerShdw>
                </a:effectLst>
                <a:uLnTx/>
                <a:uFillTx/>
                <a:latin typeface="+mj-lt"/>
                <a:ea typeface="+mj-ea"/>
                <a:cs typeface="+mj-cs"/>
              </a:rPr>
              <a:t/>
            </a:r>
            <a:br>
              <a:rPr kumimoji="0" lang="en-IE" sz="4800" b="1" i="0" u="none" strike="noStrike" kern="1200" cap="none" spc="0" normalizeH="0" baseline="0" noProof="0" dirty="0">
                <a:ln>
                  <a:noFill/>
                </a:ln>
                <a:solidFill>
                  <a:schemeClr val="accent3"/>
                </a:solidFill>
                <a:effectLst>
                  <a:outerShdw blurRad="53975" dist="22860" dir="5400000" algn="tl" rotWithShape="0">
                    <a:srgbClr val="000000">
                      <a:alpha val="55000"/>
                    </a:srgbClr>
                  </a:outerShdw>
                </a:effectLst>
                <a:uLnTx/>
                <a:uFillTx/>
                <a:latin typeface="+mj-lt"/>
                <a:ea typeface="+mj-ea"/>
                <a:cs typeface="+mj-cs"/>
              </a:rPr>
            </a:br>
            <a:endParaRPr kumimoji="0" lang="en-IE" sz="4800" b="1" i="0" u="none" strike="noStrike" kern="1200" cap="none" spc="0" normalizeH="0" baseline="0" noProof="0" dirty="0">
              <a:ln>
                <a:noFill/>
              </a:ln>
              <a:solidFill>
                <a:schemeClr val="accent3"/>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214663\AppData\Local\Microsoft\Windows\Temporary Internet Files\Content.IE5\OGRB8JCJ\Eco-friendly-tag[1].png"/>
          <p:cNvPicPr>
            <a:picLocks noChangeAspect="1" noChangeArrowheads="1"/>
          </p:cNvPicPr>
          <p:nvPr/>
        </p:nvPicPr>
        <p:blipFill>
          <a:blip r:embed="rId2" cstate="print"/>
          <a:srcRect/>
          <a:stretch>
            <a:fillRect/>
          </a:stretch>
        </p:blipFill>
        <p:spPr bwMode="auto">
          <a:xfrm>
            <a:off x="1403648" y="1412776"/>
            <a:ext cx="6484504" cy="4824536"/>
          </a:xfrm>
          <a:prstGeom prst="rect">
            <a:avLst/>
          </a:prstGeom>
          <a:noFill/>
        </p:spPr>
      </p:pic>
      <p:sp>
        <p:nvSpPr>
          <p:cNvPr id="4" name="Title 1"/>
          <p:cNvSpPr txBox="1">
            <a:spLocks/>
          </p:cNvSpPr>
          <p:nvPr/>
        </p:nvSpPr>
        <p:spPr>
          <a:xfrm>
            <a:off x="1043608" y="836712"/>
            <a:ext cx="7467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IE" sz="6000" b="1" dirty="0">
                <a:effectLst>
                  <a:outerShdw blurRad="38100" dist="38100" dir="2700000" algn="tl">
                    <a:srgbClr val="000000">
                      <a:alpha val="43137"/>
                    </a:srgbClr>
                  </a:outerShdw>
                </a:effectLst>
                <a:latin typeface="+mj-lt"/>
                <a:ea typeface="+mj-ea"/>
                <a:cs typeface="+mj-cs"/>
              </a:rPr>
              <a:t>RELATIONSHIP</a:t>
            </a:r>
            <a:endParaRPr kumimoji="0" lang="en-IE" sz="6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5" name="Picture 2" descr="Image result for symbol for the future"/>
          <p:cNvPicPr>
            <a:picLocks noChangeAspect="1" noChangeArrowheads="1"/>
          </p:cNvPicPr>
          <p:nvPr/>
        </p:nvPicPr>
        <p:blipFill>
          <a:blip r:embed="rId3" cstate="print"/>
          <a:srcRect/>
          <a:stretch>
            <a:fillRect/>
          </a:stretch>
        </p:blipFill>
        <p:spPr bwMode="auto">
          <a:xfrm>
            <a:off x="323528" y="4221088"/>
            <a:ext cx="2016224" cy="228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1368152" cy="954107"/>
          </a:xfrm>
          <a:prstGeom prst="rect">
            <a:avLst/>
          </a:prstGeom>
        </p:spPr>
        <p:txBody>
          <a:bodyPr wrap="square">
            <a:spAutoFit/>
          </a:bodyPr>
          <a:lstStyle/>
          <a:p>
            <a:r>
              <a:rPr lang="en-GB" sz="2800" b="1" dirty="0">
                <a:solidFill>
                  <a:srgbClr val="C00000"/>
                </a:solidFill>
                <a:effectLst>
                  <a:outerShdw blurRad="38100" dist="38100" dir="2700000" algn="tl">
                    <a:srgbClr val="000000">
                      <a:alpha val="43137"/>
                    </a:srgbClr>
                  </a:outerShdw>
                </a:effectLst>
              </a:rPr>
              <a:t> </a:t>
            </a:r>
            <a:r>
              <a:rPr lang="en-GB" sz="2800" b="1" dirty="0">
                <a:solidFill>
                  <a:schemeClr val="accent6">
                    <a:lumMod val="75000"/>
                  </a:schemeClr>
                </a:solidFill>
                <a:effectLst>
                  <a:outerShdw blurRad="38100" dist="38100" dir="2700000" algn="tl">
                    <a:srgbClr val="000000">
                      <a:alpha val="43137"/>
                    </a:srgbClr>
                  </a:outerShdw>
                </a:effectLst>
              </a:rPr>
              <a:t>With</a:t>
            </a:r>
          </a:p>
          <a:p>
            <a:r>
              <a:rPr lang="en-GB" sz="2800" b="1" dirty="0">
                <a:solidFill>
                  <a:schemeClr val="accent6">
                    <a:lumMod val="75000"/>
                  </a:schemeClr>
                </a:solidFill>
                <a:effectLst>
                  <a:outerShdw blurRad="38100" dist="38100" dir="2700000" algn="tl">
                    <a:srgbClr val="000000">
                      <a:alpha val="43137"/>
                    </a:srgbClr>
                  </a:outerShdw>
                </a:effectLst>
              </a:rPr>
              <a:t> God</a:t>
            </a:r>
          </a:p>
        </p:txBody>
      </p:sp>
      <p:sp>
        <p:nvSpPr>
          <p:cNvPr id="3" name="TextBox 2"/>
          <p:cNvSpPr txBox="1"/>
          <p:nvPr/>
        </p:nvSpPr>
        <p:spPr>
          <a:xfrm>
            <a:off x="2339752" y="476672"/>
            <a:ext cx="6120680" cy="2308324"/>
          </a:xfrm>
          <a:prstGeom prst="rect">
            <a:avLst/>
          </a:prstGeom>
          <a:noFill/>
        </p:spPr>
        <p:txBody>
          <a:bodyPr wrap="square" rtlCol="0">
            <a:spAutoFit/>
          </a:bodyPr>
          <a:lstStyle/>
          <a:p>
            <a:r>
              <a:rPr lang="en-GB" sz="3600" dirty="0"/>
              <a:t>‘God created man in the image of God he created him, male and female he created them’ </a:t>
            </a:r>
            <a:r>
              <a:rPr lang="en-GB" dirty="0"/>
              <a:t>Gen 1:27</a:t>
            </a:r>
            <a:endParaRPr lang="en-GB" sz="3200" dirty="0"/>
          </a:p>
        </p:txBody>
      </p:sp>
      <p:cxnSp>
        <p:nvCxnSpPr>
          <p:cNvPr id="7" name="Straight Arrow Connector 6"/>
          <p:cNvCxnSpPr/>
          <p:nvPr/>
        </p:nvCxnSpPr>
        <p:spPr>
          <a:xfrm>
            <a:off x="1331640" y="1052736"/>
            <a:ext cx="1008112"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971600" y="1196752"/>
            <a:ext cx="1548172" cy="221424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2555776" y="3140968"/>
            <a:ext cx="6048672" cy="1754326"/>
          </a:xfrm>
          <a:prstGeom prst="rect">
            <a:avLst/>
          </a:prstGeom>
        </p:spPr>
        <p:txBody>
          <a:bodyPr wrap="square">
            <a:spAutoFit/>
          </a:bodyPr>
          <a:lstStyle/>
          <a:p>
            <a:r>
              <a:rPr lang="en-GB" sz="3600" dirty="0"/>
              <a:t>‘God saw all that he had made, and indeed it was very good’ </a:t>
            </a:r>
            <a:r>
              <a:rPr lang="en-GB" dirty="0"/>
              <a:t>Gen 1:31</a:t>
            </a:r>
          </a:p>
        </p:txBody>
      </p:sp>
      <p:cxnSp>
        <p:nvCxnSpPr>
          <p:cNvPr id="14" name="Straight Arrow Connector 13"/>
          <p:cNvCxnSpPr/>
          <p:nvPr/>
        </p:nvCxnSpPr>
        <p:spPr>
          <a:xfrm>
            <a:off x="611560" y="1124744"/>
            <a:ext cx="1728192" cy="432048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Rectangle 14"/>
          <p:cNvSpPr/>
          <p:nvPr/>
        </p:nvSpPr>
        <p:spPr>
          <a:xfrm>
            <a:off x="2339752" y="4941168"/>
            <a:ext cx="6804248" cy="1477328"/>
          </a:xfrm>
          <a:prstGeom prst="rect">
            <a:avLst/>
          </a:prstGeom>
        </p:spPr>
        <p:txBody>
          <a:bodyPr wrap="square">
            <a:spAutoFit/>
          </a:bodyPr>
          <a:lstStyle/>
          <a:p>
            <a:r>
              <a:rPr lang="en-GB" sz="3600" dirty="0"/>
              <a:t>‘Before I formed you in the </a:t>
            </a:r>
          </a:p>
          <a:p>
            <a:r>
              <a:rPr lang="en-GB" sz="3600" dirty="0"/>
              <a:t>womb and I knew you’ </a:t>
            </a:r>
            <a:r>
              <a:rPr lang="en-GB" dirty="0"/>
              <a:t>Jer. 1:5</a:t>
            </a:r>
          </a:p>
          <a:p>
            <a:r>
              <a:rPr lang="en-GB" dirty="0"/>
              <a:t>(65)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1000"/>
                                        <p:tgtEl>
                                          <p:spTgt spid="15">
                                            <p:txEl>
                                              <p:pRg st="1" end="1"/>
                                            </p:txEl>
                                          </p:spTgt>
                                        </p:tgtEl>
                                      </p:cBhvr>
                                    </p:animEffect>
                                    <p:anim calcmode="lin" valueType="num">
                                      <p:cBhvr>
                                        <p:cTn id="2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Effect transition="in" filter="fade">
                                      <p:cBhvr>
                                        <p:cTn id="31" dur="1000"/>
                                        <p:tgtEl>
                                          <p:spTgt spid="15">
                                            <p:txEl>
                                              <p:pRg st="2" end="2"/>
                                            </p:txEl>
                                          </p:spTgt>
                                        </p:tgtEl>
                                      </p:cBhvr>
                                    </p:animEffect>
                                    <p:anim calcmode="lin" valueType="num">
                                      <p:cBhvr>
                                        <p:cTn id="32"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214663\AppData\Local\Microsoft\Windows\Temporary Internet Files\Content.IE5\LB6DVDJX\lgi01b201308230500[1].jpg"/>
          <p:cNvPicPr>
            <a:picLocks noChangeAspect="1" noChangeArrowheads="1"/>
          </p:cNvPicPr>
          <p:nvPr/>
        </p:nvPicPr>
        <p:blipFill>
          <a:blip r:embed="rId2" cstate="print"/>
          <a:srcRect/>
          <a:stretch>
            <a:fillRect/>
          </a:stretch>
        </p:blipFill>
        <p:spPr bwMode="auto">
          <a:xfrm>
            <a:off x="1691681" y="720262"/>
            <a:ext cx="5760640" cy="5417477"/>
          </a:xfrm>
          <a:prstGeom prst="rect">
            <a:avLst/>
          </a:prstGeom>
          <a:noFill/>
        </p:spPr>
      </p:pic>
      <p:pic>
        <p:nvPicPr>
          <p:cNvPr id="4099" name="Picture 3" descr="C:\Users\Owner214663\AppData\Local\Microsoft\Windows\Temporary Internet Files\Content.IE5\LB6DVDJX\lgi01b201308230500[1].jpg"/>
          <p:cNvPicPr>
            <a:picLocks noChangeAspect="1" noChangeArrowheads="1"/>
          </p:cNvPicPr>
          <p:nvPr/>
        </p:nvPicPr>
        <p:blipFill>
          <a:blip r:embed="rId2" cstate="print"/>
          <a:srcRect/>
          <a:stretch>
            <a:fillRect/>
          </a:stretch>
        </p:blipFill>
        <p:spPr bwMode="auto">
          <a:xfrm>
            <a:off x="899592" y="1268760"/>
            <a:ext cx="7292411" cy="4752528"/>
          </a:xfrm>
          <a:prstGeom prst="rect">
            <a:avLst/>
          </a:prstGeom>
          <a:noFill/>
        </p:spPr>
      </p:pic>
      <p:sp>
        <p:nvSpPr>
          <p:cNvPr id="3" name="TextBox 2"/>
          <p:cNvSpPr txBox="1"/>
          <p:nvPr/>
        </p:nvSpPr>
        <p:spPr>
          <a:xfrm>
            <a:off x="395536" y="620688"/>
            <a:ext cx="1715534" cy="954107"/>
          </a:xfrm>
          <a:prstGeom prst="rect">
            <a:avLst/>
          </a:prstGeom>
          <a:noFill/>
        </p:spPr>
        <p:txBody>
          <a:bodyPr wrap="square" rtlCol="0">
            <a:spAutoFit/>
          </a:bodyPr>
          <a:lstStyle/>
          <a:p>
            <a:r>
              <a:rPr lang="en-GB" sz="2400" b="1" dirty="0">
                <a:solidFill>
                  <a:srgbClr val="C00000"/>
                </a:solidFill>
                <a:effectLst>
                  <a:outerShdw blurRad="38100" dist="38100" dir="2700000" algn="tl">
                    <a:srgbClr val="000000">
                      <a:alpha val="43137"/>
                    </a:srgbClr>
                  </a:outerShdw>
                </a:effectLst>
              </a:rPr>
              <a:t> </a:t>
            </a:r>
            <a:r>
              <a:rPr lang="en-GB" sz="2800" b="1" dirty="0">
                <a:solidFill>
                  <a:schemeClr val="accent6">
                    <a:lumMod val="75000"/>
                  </a:schemeClr>
                </a:solidFill>
                <a:effectLst>
                  <a:outerShdw blurRad="38100" dist="38100" dir="2700000" algn="tl">
                    <a:srgbClr val="000000">
                      <a:alpha val="43137"/>
                    </a:srgbClr>
                  </a:outerShdw>
                </a:effectLst>
              </a:rPr>
              <a:t>With</a:t>
            </a:r>
          </a:p>
          <a:p>
            <a:r>
              <a:rPr lang="en-GB" sz="2800" b="1" dirty="0">
                <a:solidFill>
                  <a:schemeClr val="accent6">
                    <a:lumMod val="75000"/>
                  </a:schemeClr>
                </a:solidFill>
                <a:effectLst>
                  <a:outerShdw blurRad="38100" dist="38100" dir="2700000" algn="tl">
                    <a:srgbClr val="000000">
                      <a:alpha val="43137"/>
                    </a:srgbClr>
                  </a:outerShdw>
                </a:effectLst>
              </a:rPr>
              <a:t> Others</a:t>
            </a:r>
          </a:p>
        </p:txBody>
      </p:sp>
      <p:cxnSp>
        <p:nvCxnSpPr>
          <p:cNvPr id="5" name="Straight Arrow Connector 4"/>
          <p:cNvCxnSpPr/>
          <p:nvPr/>
        </p:nvCxnSpPr>
        <p:spPr>
          <a:xfrm>
            <a:off x="1619672" y="980728"/>
            <a:ext cx="1224136" cy="360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843808" y="548680"/>
            <a:ext cx="6048672" cy="1815882"/>
          </a:xfrm>
          <a:prstGeom prst="rect">
            <a:avLst/>
          </a:prstGeom>
          <a:noFill/>
        </p:spPr>
        <p:txBody>
          <a:bodyPr wrap="square" rtlCol="0">
            <a:spAutoFit/>
          </a:bodyPr>
          <a:lstStyle/>
          <a:p>
            <a:r>
              <a:rPr lang="en-GB" sz="2800" b="1" dirty="0"/>
              <a:t>I urgently appeal for a new</a:t>
            </a:r>
          </a:p>
          <a:p>
            <a:r>
              <a:rPr lang="en-GB" sz="2800" b="1" dirty="0"/>
              <a:t>dialogue about how we are</a:t>
            </a:r>
          </a:p>
          <a:p>
            <a:r>
              <a:rPr lang="en-GB" sz="2800" b="1" dirty="0"/>
              <a:t>shaping the future of our planet</a:t>
            </a:r>
          </a:p>
        </p:txBody>
      </p:sp>
      <p:sp>
        <p:nvSpPr>
          <p:cNvPr id="7" name="TextBox 6"/>
          <p:cNvSpPr txBox="1"/>
          <p:nvPr/>
        </p:nvSpPr>
        <p:spPr>
          <a:xfrm>
            <a:off x="2411760" y="3645024"/>
            <a:ext cx="6336704" cy="2246769"/>
          </a:xfrm>
          <a:prstGeom prst="rect">
            <a:avLst/>
          </a:prstGeom>
          <a:noFill/>
        </p:spPr>
        <p:txBody>
          <a:bodyPr wrap="square" rtlCol="0">
            <a:spAutoFit/>
          </a:bodyPr>
          <a:lstStyle/>
          <a:p>
            <a:r>
              <a:rPr lang="en-GB" sz="2800" b="1" dirty="0"/>
              <a:t>All of us can cooperate for the </a:t>
            </a:r>
          </a:p>
          <a:p>
            <a:r>
              <a:rPr lang="en-GB" sz="2800" b="1" dirty="0"/>
              <a:t>care of creation, each according to his or her own culture, experience, involvements and talents </a:t>
            </a:r>
            <a:r>
              <a:rPr lang="en-GB" dirty="0"/>
              <a:t>(14)</a:t>
            </a:r>
          </a:p>
        </p:txBody>
      </p:sp>
      <p:cxnSp>
        <p:nvCxnSpPr>
          <p:cNvPr id="9" name="Straight Arrow Connector 8"/>
          <p:cNvCxnSpPr/>
          <p:nvPr/>
        </p:nvCxnSpPr>
        <p:spPr>
          <a:xfrm>
            <a:off x="1403648" y="1484784"/>
            <a:ext cx="1014441" cy="27183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000" fill="hold"/>
                                        <p:tgtEl>
                                          <p:spTgt spid="7"/>
                                        </p:tgtEl>
                                        <p:attrNameLst>
                                          <p:attrName>ppt_x</p:attrName>
                                        </p:attrNameLst>
                                      </p:cBhvr>
                                      <p:tavLst>
                                        <p:tav tm="0">
                                          <p:val>
                                            <p:strVal val="#ppt_x-.2"/>
                                          </p:val>
                                        </p:tav>
                                        <p:tav tm="100000">
                                          <p:val>
                                            <p:strVal val="#ppt_x"/>
                                          </p:val>
                                        </p:tav>
                                      </p:tavLst>
                                    </p:anim>
                                    <p:anim calcmode="lin" valueType="num">
                                      <p:cBhvr>
                                        <p:cTn id="15"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Owner214663\AppData\Local\Microsoft\Windows\Temporary Internet Files\Content.IE5\0I3WDUDI\Animals_png_set_by_mossi889-d4uye4q[1].png"/>
          <p:cNvPicPr>
            <a:picLocks noChangeAspect="1" noChangeArrowheads="1"/>
          </p:cNvPicPr>
          <p:nvPr/>
        </p:nvPicPr>
        <p:blipFill>
          <a:blip r:embed="rId2" cstate="print"/>
          <a:srcRect/>
          <a:stretch>
            <a:fillRect/>
          </a:stretch>
        </p:blipFill>
        <p:spPr bwMode="auto">
          <a:xfrm>
            <a:off x="0" y="620688"/>
            <a:ext cx="9144000" cy="5715000"/>
          </a:xfrm>
          <a:prstGeom prst="rect">
            <a:avLst/>
          </a:prstGeom>
          <a:noFill/>
        </p:spPr>
      </p:pic>
      <p:sp>
        <p:nvSpPr>
          <p:cNvPr id="2" name="Rectangle 1"/>
          <p:cNvSpPr/>
          <p:nvPr/>
        </p:nvSpPr>
        <p:spPr>
          <a:xfrm>
            <a:off x="323528" y="332656"/>
            <a:ext cx="2502024" cy="1384995"/>
          </a:xfrm>
          <a:prstGeom prst="rect">
            <a:avLst/>
          </a:prstGeom>
        </p:spPr>
        <p:txBody>
          <a:bodyPr wrap="square">
            <a:spAutoFit/>
          </a:bodyPr>
          <a:lstStyle/>
          <a:p>
            <a:r>
              <a:rPr lang="en-GB" sz="2800" b="1" dirty="0">
                <a:ln>
                  <a:solidFill>
                    <a:schemeClr val="bg1"/>
                  </a:solidFill>
                </a:ln>
                <a:solidFill>
                  <a:schemeClr val="accent6">
                    <a:lumMod val="75000"/>
                  </a:schemeClr>
                </a:solidFill>
                <a:effectLst>
                  <a:outerShdw blurRad="38100" dist="38100" dir="2700000" algn="tl">
                    <a:srgbClr val="000000">
                      <a:alpha val="43137"/>
                    </a:srgbClr>
                  </a:outerShdw>
                </a:effectLst>
              </a:rPr>
              <a:t>With the </a:t>
            </a:r>
          </a:p>
          <a:p>
            <a:r>
              <a:rPr lang="en-GB" sz="2800" b="1" dirty="0">
                <a:ln>
                  <a:solidFill>
                    <a:schemeClr val="bg1"/>
                  </a:solidFill>
                </a:ln>
                <a:solidFill>
                  <a:schemeClr val="accent6">
                    <a:lumMod val="75000"/>
                  </a:schemeClr>
                </a:solidFill>
                <a:effectLst>
                  <a:outerShdw blurRad="38100" dist="38100" dir="2700000" algn="tl">
                    <a:srgbClr val="000000">
                      <a:alpha val="43137"/>
                    </a:srgbClr>
                  </a:outerShdw>
                </a:effectLst>
              </a:rPr>
              <a:t>community </a:t>
            </a:r>
          </a:p>
          <a:p>
            <a:r>
              <a:rPr lang="en-GB" sz="2800" b="1" dirty="0">
                <a:ln>
                  <a:solidFill>
                    <a:schemeClr val="bg1"/>
                  </a:solidFill>
                </a:ln>
                <a:solidFill>
                  <a:schemeClr val="accent6">
                    <a:lumMod val="75000"/>
                  </a:schemeClr>
                </a:solidFill>
                <a:effectLst>
                  <a:outerShdw blurRad="38100" dist="38100" dir="2700000" algn="tl">
                    <a:srgbClr val="000000">
                      <a:alpha val="43137"/>
                    </a:srgbClr>
                  </a:outerShdw>
                </a:effectLst>
              </a:rPr>
              <a:t>of life</a:t>
            </a:r>
          </a:p>
        </p:txBody>
      </p:sp>
      <p:sp>
        <p:nvSpPr>
          <p:cNvPr id="3" name="Rectangle 2"/>
          <p:cNvSpPr/>
          <p:nvPr/>
        </p:nvSpPr>
        <p:spPr>
          <a:xfrm>
            <a:off x="2987824" y="764704"/>
            <a:ext cx="5760640" cy="5078313"/>
          </a:xfrm>
          <a:prstGeom prst="rect">
            <a:avLst/>
          </a:prstGeom>
        </p:spPr>
        <p:txBody>
          <a:bodyPr wrap="square">
            <a:spAutoFit/>
          </a:bodyPr>
          <a:lstStyle/>
          <a:p>
            <a:r>
              <a:rPr lang="en-GB" sz="3600" b="1" dirty="0">
                <a:ln>
                  <a:solidFill>
                    <a:schemeClr val="bg1"/>
                  </a:solidFill>
                </a:ln>
                <a:solidFill>
                  <a:srgbClr val="7030A0"/>
                </a:solidFill>
                <a:effectLst>
                  <a:outerShdw blurRad="38100" dist="38100" dir="2700000" algn="tl">
                    <a:srgbClr val="000000">
                      <a:alpha val="43137"/>
                    </a:srgbClr>
                  </a:outerShdw>
                </a:effectLst>
              </a:rPr>
              <a:t>Everything is related, and we human beings are united as brothers and sisters on a wonderful pilgrimage, woven together by the love God has for each of his creatures </a:t>
            </a:r>
            <a:r>
              <a:rPr lang="en-GB" b="1" dirty="0"/>
              <a:t>(92)</a:t>
            </a:r>
          </a:p>
        </p:txBody>
      </p:sp>
      <p:cxnSp>
        <p:nvCxnSpPr>
          <p:cNvPr id="6" name="Straight Arrow Connector 5"/>
          <p:cNvCxnSpPr/>
          <p:nvPr/>
        </p:nvCxnSpPr>
        <p:spPr>
          <a:xfrm>
            <a:off x="1547664" y="1412776"/>
            <a:ext cx="1368152" cy="36004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0"/>
            <a:ext cx="8784976" cy="1569660"/>
          </a:xfrm>
          <a:prstGeom prst="rect">
            <a:avLst/>
          </a:prstGeom>
        </p:spPr>
        <p:txBody>
          <a:bodyPr wrap="square">
            <a:spAutoFit/>
          </a:bodyPr>
          <a:lstStyle/>
          <a:p>
            <a:pPr algn="ctr"/>
            <a:r>
              <a:rPr lang="en-IE" sz="3200" b="1" dirty="0">
                <a:ln>
                  <a:solidFill>
                    <a:srgbClr val="FFFF00"/>
                  </a:solidFill>
                </a:ln>
              </a:rPr>
              <a:t>Humans share the planet with as many as 8.7 million different forms of life...</a:t>
            </a:r>
          </a:p>
        </p:txBody>
      </p:sp>
      <p:graphicFrame>
        <p:nvGraphicFramePr>
          <p:cNvPr id="5" name="Table 4"/>
          <p:cNvGraphicFramePr>
            <a:graphicFrameLocks noGrp="1"/>
          </p:cNvGraphicFramePr>
          <p:nvPr/>
        </p:nvGraphicFramePr>
        <p:xfrm>
          <a:off x="107504" y="1700808"/>
          <a:ext cx="9036496" cy="1463040"/>
        </p:xfrm>
        <a:graphic>
          <a:graphicData uri="http://schemas.openxmlformats.org/drawingml/2006/table">
            <a:tbl>
              <a:tblPr>
                <a:effectLst>
                  <a:outerShdw blurRad="50800" dist="38100" dir="16200000" rotWithShape="0">
                    <a:prstClr val="black">
                      <a:alpha val="40000"/>
                    </a:prstClr>
                  </a:outerShdw>
                </a:effectLst>
                <a:tableStyleId>{2D5ABB26-0587-4C30-8999-92F81FD0307C}</a:tableStyleId>
              </a:tblPr>
              <a:tblGrid>
                <a:gridCol w="4320480">
                  <a:extLst>
                    <a:ext uri="{9D8B030D-6E8A-4147-A177-3AD203B41FA5}">
                      <a16:colId xmlns:a16="http://schemas.microsoft.com/office/drawing/2014/main" xmlns="" val="20000"/>
                    </a:ext>
                  </a:extLst>
                </a:gridCol>
                <a:gridCol w="4716016">
                  <a:extLst>
                    <a:ext uri="{9D8B030D-6E8A-4147-A177-3AD203B41FA5}">
                      <a16:colId xmlns:a16="http://schemas.microsoft.com/office/drawing/2014/main" xmlns="" val="20001"/>
                    </a:ext>
                  </a:extLst>
                </a:gridCol>
              </a:tblGrid>
              <a:tr h="1103000">
                <a:tc>
                  <a:txBody>
                    <a:bodyPr/>
                    <a:lstStyle/>
                    <a:p>
                      <a:endParaRPr lang="en-GB" sz="2400" b="1" dirty="0">
                        <a:solidFill>
                          <a:srgbClr val="000000"/>
                        </a:solidFill>
                        <a:effectLst/>
                      </a:endParaRPr>
                    </a:p>
                    <a:p>
                      <a:r>
                        <a:rPr lang="en-GB" sz="2400" b="1" dirty="0">
                          <a:solidFill>
                            <a:srgbClr val="000000"/>
                          </a:solidFill>
                          <a:effectLst/>
                        </a:rPr>
                        <a:t> A chimpanzee?</a:t>
                      </a:r>
                    </a:p>
                  </a:txBody>
                  <a:tcPr marL="0" marR="0" marT="0" marB="0"/>
                </a:tc>
                <a:tc>
                  <a:txBody>
                    <a:bodyPr/>
                    <a:lstStyle/>
                    <a:p>
                      <a:r>
                        <a:rPr lang="en-GB" sz="2400" b="1" dirty="0">
                          <a:solidFill>
                            <a:srgbClr val="000000"/>
                          </a:solidFill>
                          <a:effectLst/>
                        </a:rPr>
                        <a:t>96% - Chimpanzees are the closest living species to humans.</a:t>
                      </a:r>
                    </a:p>
                    <a:p>
                      <a:endParaRPr lang="en-GB" sz="2400" b="1" dirty="0">
                        <a:solidFill>
                          <a:srgbClr val="000000"/>
                        </a:solidFill>
                        <a:effectLst/>
                      </a:endParaRPr>
                    </a:p>
                  </a:txBody>
                  <a:tcPr marL="0" marR="0" marT="0" marB="0" anchor="ctr"/>
                </a:tc>
                <a:extLst>
                  <a:ext uri="{0D108BD9-81ED-4DB2-BD59-A6C34878D82A}">
                    <a16:rowId xmlns:a16="http://schemas.microsoft.com/office/drawing/2014/main" xmlns="" val="10000"/>
                  </a:ext>
                </a:extLst>
              </a:tr>
            </a:tbl>
          </a:graphicData>
        </a:graphic>
      </p:graphicFrame>
      <p:graphicFrame>
        <p:nvGraphicFramePr>
          <p:cNvPr id="6" name="Table 5"/>
          <p:cNvGraphicFramePr>
            <a:graphicFrameLocks noGrp="1"/>
          </p:cNvGraphicFramePr>
          <p:nvPr/>
        </p:nvGraphicFramePr>
        <p:xfrm>
          <a:off x="179512" y="2780928"/>
          <a:ext cx="8784976" cy="1673344"/>
        </p:xfrm>
        <a:graphic>
          <a:graphicData uri="http://schemas.openxmlformats.org/drawingml/2006/table">
            <a:tbl>
              <a:tblPr>
                <a:tableStyleId>{2D5ABB26-0587-4C30-8999-92F81FD0307C}</a:tableStyleId>
              </a:tblPr>
              <a:tblGrid>
                <a:gridCol w="4176464">
                  <a:extLst>
                    <a:ext uri="{9D8B030D-6E8A-4147-A177-3AD203B41FA5}">
                      <a16:colId xmlns:a16="http://schemas.microsoft.com/office/drawing/2014/main" xmlns="" val="20000"/>
                    </a:ext>
                  </a:extLst>
                </a:gridCol>
                <a:gridCol w="4608512">
                  <a:extLst>
                    <a:ext uri="{9D8B030D-6E8A-4147-A177-3AD203B41FA5}">
                      <a16:colId xmlns:a16="http://schemas.microsoft.com/office/drawing/2014/main" xmlns="" val="20001"/>
                    </a:ext>
                  </a:extLst>
                </a:gridCol>
              </a:tblGrid>
              <a:tr h="1673344">
                <a:tc>
                  <a:txBody>
                    <a:bodyPr/>
                    <a:lstStyle/>
                    <a:p>
                      <a:endParaRPr lang="en-GB" sz="2400" b="1" dirty="0"/>
                    </a:p>
                    <a:p>
                      <a:r>
                        <a:rPr lang="en-GB" sz="2400" b="1" dirty="0"/>
                        <a:t>A mouse?</a:t>
                      </a:r>
                    </a:p>
                  </a:txBody>
                  <a:tcPr marL="0" marR="0" marT="0" marB="0"/>
                </a:tc>
                <a:tc>
                  <a:txBody>
                    <a:bodyPr/>
                    <a:lstStyle/>
                    <a:p>
                      <a:r>
                        <a:rPr lang="en-GB" sz="2400" b="1" dirty="0"/>
                        <a:t>85% - All mammals are quite similar genetically.</a:t>
                      </a:r>
                    </a:p>
                    <a:p>
                      <a:endParaRPr lang="en-GB" sz="2400" b="1" dirty="0"/>
                    </a:p>
                  </a:txBody>
                  <a:tcPr marL="0" marR="0" marT="0" marB="0" anchor="ctr"/>
                </a:tc>
                <a:extLst>
                  <a:ext uri="{0D108BD9-81ED-4DB2-BD59-A6C34878D82A}">
                    <a16:rowId xmlns:a16="http://schemas.microsoft.com/office/drawing/2014/main" xmlns="" val="10000"/>
                  </a:ext>
                </a:extLst>
              </a:tr>
            </a:tbl>
          </a:graphicData>
        </a:graphic>
      </p:graphicFrame>
      <p:graphicFrame>
        <p:nvGraphicFramePr>
          <p:cNvPr id="7" name="Table 6"/>
          <p:cNvGraphicFramePr>
            <a:graphicFrameLocks noGrp="1"/>
          </p:cNvGraphicFramePr>
          <p:nvPr/>
        </p:nvGraphicFramePr>
        <p:xfrm>
          <a:off x="323528" y="4005064"/>
          <a:ext cx="8568953" cy="2194560"/>
        </p:xfrm>
        <a:graphic>
          <a:graphicData uri="http://schemas.openxmlformats.org/drawingml/2006/table">
            <a:tbl>
              <a:tblPr>
                <a:tableStyleId>{2D5ABB26-0587-4C30-8999-92F81FD0307C}</a:tableStyleId>
              </a:tblPr>
              <a:tblGrid>
                <a:gridCol w="4104456">
                  <a:extLst>
                    <a:ext uri="{9D8B030D-6E8A-4147-A177-3AD203B41FA5}">
                      <a16:colId xmlns:a16="http://schemas.microsoft.com/office/drawing/2014/main" xmlns="" val="20000"/>
                    </a:ext>
                  </a:extLst>
                </a:gridCol>
                <a:gridCol w="4464497">
                  <a:extLst>
                    <a:ext uri="{9D8B030D-6E8A-4147-A177-3AD203B41FA5}">
                      <a16:colId xmlns:a16="http://schemas.microsoft.com/office/drawing/2014/main" xmlns="" val="20001"/>
                    </a:ext>
                  </a:extLst>
                </a:gridCol>
              </a:tblGrid>
              <a:tr h="1008112">
                <a:tc>
                  <a:txBody>
                    <a:bodyPr/>
                    <a:lstStyle/>
                    <a:p>
                      <a:endParaRPr lang="en-GB" sz="2400" b="1" dirty="0"/>
                    </a:p>
                    <a:p>
                      <a:endParaRPr lang="en-GB" sz="2400" b="1" dirty="0"/>
                    </a:p>
                    <a:p>
                      <a:r>
                        <a:rPr lang="en-GB" sz="2400" b="1" dirty="0"/>
                        <a:t>A fruit fly?</a:t>
                      </a:r>
                    </a:p>
                    <a:p>
                      <a:endParaRPr lang="en-GB" sz="2400" b="1" dirty="0"/>
                    </a:p>
                  </a:txBody>
                  <a:tcPr marL="0" marR="0" marT="0" marB="0"/>
                </a:tc>
                <a:tc>
                  <a:txBody>
                    <a:bodyPr/>
                    <a:lstStyle/>
                    <a:p>
                      <a:r>
                        <a:rPr lang="en-GB" sz="2400" b="1" dirty="0"/>
                        <a:t>44% - Studies of fruit flies have shown how shared genes govern the growth and structure of both insects and mammals.</a:t>
                      </a:r>
                    </a:p>
                  </a:txBody>
                  <a:tcPr marL="0" marR="0" marT="0" marB="0" anchor="ctr"/>
                </a:tc>
                <a:extLst>
                  <a:ext uri="{0D108BD9-81ED-4DB2-BD59-A6C34878D82A}">
                    <a16:rowId xmlns:a16="http://schemas.microsoft.com/office/drawing/2014/main" xmlns="" val="10000"/>
                  </a:ext>
                </a:extLst>
              </a:tr>
            </a:tbl>
          </a:graphicData>
        </a:graphic>
      </p:graphicFrame>
      <p:pic>
        <p:nvPicPr>
          <p:cNvPr id="1033" name="Picture 9" descr="C:\Users\Owner214663\AppData\Local\Microsoft\Windows\Temporary Internet Files\Content.IE5\0I3WDUDI\96lg[1].jpg"/>
          <p:cNvPicPr>
            <a:picLocks noChangeAspect="1" noChangeArrowheads="1"/>
          </p:cNvPicPr>
          <p:nvPr/>
        </p:nvPicPr>
        <p:blipFill>
          <a:blip r:embed="rId2" cstate="print"/>
          <a:srcRect/>
          <a:stretch>
            <a:fillRect/>
          </a:stretch>
        </p:blipFill>
        <p:spPr bwMode="auto">
          <a:xfrm>
            <a:off x="2771800" y="1916832"/>
            <a:ext cx="1008112" cy="1120965"/>
          </a:xfrm>
          <a:prstGeom prst="ellipse">
            <a:avLst/>
          </a:prstGeom>
          <a:noFill/>
          <a:ln>
            <a:solidFill>
              <a:srgbClr val="00B050"/>
            </a:solidFill>
          </a:ln>
        </p:spPr>
      </p:pic>
      <p:pic>
        <p:nvPicPr>
          <p:cNvPr id="1034" name="Picture 10" descr="C:\Users\Owner214663\AppData\Local\Microsoft\Windows\Temporary Internet Files\Content.IE5\LB6DVDJX\1360187800[1].png"/>
          <p:cNvPicPr>
            <a:picLocks noChangeAspect="1" noChangeArrowheads="1"/>
          </p:cNvPicPr>
          <p:nvPr/>
        </p:nvPicPr>
        <p:blipFill>
          <a:blip r:embed="rId3" cstate="print"/>
          <a:srcRect/>
          <a:stretch>
            <a:fillRect/>
          </a:stretch>
        </p:blipFill>
        <p:spPr bwMode="auto">
          <a:xfrm>
            <a:off x="467544" y="3573016"/>
            <a:ext cx="1368152" cy="607266"/>
          </a:xfrm>
          <a:prstGeom prst="rect">
            <a:avLst/>
          </a:prstGeom>
          <a:noFill/>
        </p:spPr>
      </p:pic>
      <p:pic>
        <p:nvPicPr>
          <p:cNvPr id="1036" name="Picture 12" descr="C:\Users\Owner214663\AppData\Local\Microsoft\Windows\Temporary Internet Files\Content.IE5\OGRB8JCJ\sinekler-ve-insanlar-0[1].jpg"/>
          <p:cNvPicPr>
            <a:picLocks noChangeAspect="1" noChangeArrowheads="1"/>
          </p:cNvPicPr>
          <p:nvPr/>
        </p:nvPicPr>
        <p:blipFill>
          <a:blip r:embed="rId4" cstate="print"/>
          <a:srcRect/>
          <a:stretch>
            <a:fillRect/>
          </a:stretch>
        </p:blipFill>
        <p:spPr bwMode="auto">
          <a:xfrm>
            <a:off x="484487" y="5229200"/>
            <a:ext cx="1279201" cy="925379"/>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33"/>
                                        </p:tgtEl>
                                        <p:attrNameLst>
                                          <p:attrName>style.visibility</p:attrName>
                                        </p:attrNameLst>
                                      </p:cBhvr>
                                      <p:to>
                                        <p:strVal val="visible"/>
                                      </p:to>
                                    </p:set>
                                    <p:animEffect transition="in" filter="fade">
                                      <p:cBhvr>
                                        <p:cTn id="21" dur="1000"/>
                                        <p:tgtEl>
                                          <p:spTgt spid="1033"/>
                                        </p:tgtEl>
                                      </p:cBhvr>
                                    </p:animEffect>
                                    <p:anim calcmode="lin" valueType="num">
                                      <p:cBhvr>
                                        <p:cTn id="22" dur="1000" fill="hold"/>
                                        <p:tgtEl>
                                          <p:spTgt spid="1033"/>
                                        </p:tgtEl>
                                        <p:attrNameLst>
                                          <p:attrName>ppt_x</p:attrName>
                                        </p:attrNameLst>
                                      </p:cBhvr>
                                      <p:tavLst>
                                        <p:tav tm="0">
                                          <p:val>
                                            <p:strVal val="#ppt_x"/>
                                          </p:val>
                                        </p:tav>
                                        <p:tav tm="100000">
                                          <p:val>
                                            <p:strVal val="#ppt_x"/>
                                          </p:val>
                                        </p:tav>
                                      </p:tavLst>
                                    </p:anim>
                                    <p:anim calcmode="lin" valueType="num">
                                      <p:cBhvr>
                                        <p:cTn id="23"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34"/>
                                        </p:tgtEl>
                                        <p:attrNameLst>
                                          <p:attrName>style.visibility</p:attrName>
                                        </p:attrNameLst>
                                      </p:cBhvr>
                                      <p:to>
                                        <p:strVal val="visible"/>
                                      </p:to>
                                    </p:set>
                                    <p:animEffect transition="in" filter="fade">
                                      <p:cBhvr>
                                        <p:cTn id="35" dur="1000"/>
                                        <p:tgtEl>
                                          <p:spTgt spid="1034"/>
                                        </p:tgtEl>
                                      </p:cBhvr>
                                    </p:animEffect>
                                    <p:anim calcmode="lin" valueType="num">
                                      <p:cBhvr>
                                        <p:cTn id="36" dur="1000" fill="hold"/>
                                        <p:tgtEl>
                                          <p:spTgt spid="1034"/>
                                        </p:tgtEl>
                                        <p:attrNameLst>
                                          <p:attrName>ppt_x</p:attrName>
                                        </p:attrNameLst>
                                      </p:cBhvr>
                                      <p:tavLst>
                                        <p:tav tm="0">
                                          <p:val>
                                            <p:strVal val="#ppt_x"/>
                                          </p:val>
                                        </p:tav>
                                        <p:tav tm="100000">
                                          <p:val>
                                            <p:strVal val="#ppt_x"/>
                                          </p:val>
                                        </p:tav>
                                      </p:tavLst>
                                    </p:anim>
                                    <p:anim calcmode="lin" valueType="num">
                                      <p:cBhvr>
                                        <p:cTn id="37"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036"/>
                                        </p:tgtEl>
                                        <p:attrNameLst>
                                          <p:attrName>style.visibility</p:attrName>
                                        </p:attrNameLst>
                                      </p:cBhvr>
                                      <p:to>
                                        <p:strVal val="visible"/>
                                      </p:to>
                                    </p:set>
                                    <p:animEffect transition="in" filter="fade">
                                      <p:cBhvr>
                                        <p:cTn id="49" dur="1000"/>
                                        <p:tgtEl>
                                          <p:spTgt spid="1036"/>
                                        </p:tgtEl>
                                      </p:cBhvr>
                                    </p:animEffect>
                                    <p:anim calcmode="lin" valueType="num">
                                      <p:cBhvr>
                                        <p:cTn id="50" dur="1000" fill="hold"/>
                                        <p:tgtEl>
                                          <p:spTgt spid="1036"/>
                                        </p:tgtEl>
                                        <p:attrNameLst>
                                          <p:attrName>ppt_x</p:attrName>
                                        </p:attrNameLst>
                                      </p:cBhvr>
                                      <p:tavLst>
                                        <p:tav tm="0">
                                          <p:val>
                                            <p:strVal val="#ppt_x"/>
                                          </p:val>
                                        </p:tav>
                                        <p:tav tm="100000">
                                          <p:val>
                                            <p:strVal val="#ppt_x"/>
                                          </p:val>
                                        </p:tav>
                                      </p:tavLst>
                                    </p:anim>
                                    <p:anim calcmode="lin" valueType="num">
                                      <p:cBhvr>
                                        <p:cTn id="51"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1077</TotalTime>
  <Words>762</Words>
  <Application>Microsoft Office PowerPoint</Application>
  <PresentationFormat>Presentazione su schermo (4:3)</PresentationFormat>
  <Paragraphs>73</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Aspect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Owner214663</dc:creator>
  <cp:lastModifiedBy>Sr julia</cp:lastModifiedBy>
  <cp:revision>60</cp:revision>
  <dcterms:created xsi:type="dcterms:W3CDTF">2017-03-20T14:54:06Z</dcterms:created>
  <dcterms:modified xsi:type="dcterms:W3CDTF">2019-04-06T13:53:42Z</dcterms:modified>
</cp:coreProperties>
</file>