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5" r:id="rId9"/>
    <p:sldId id="266" r:id="rId10"/>
    <p:sldId id="264"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BB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77FA7C-8AE6-4240-A1D8-5AB54F34E538}"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152004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7FA7C-8AE6-4240-A1D8-5AB54F34E538}"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205744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7FA7C-8AE6-4240-A1D8-5AB54F34E538}"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291449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7FA7C-8AE6-4240-A1D8-5AB54F34E538}"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251364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7FA7C-8AE6-4240-A1D8-5AB54F34E538}"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156569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77FA7C-8AE6-4240-A1D8-5AB54F34E538}" type="datetimeFigureOut">
              <a:rPr lang="en-GB" smtClean="0"/>
              <a:t>08/04/2019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271351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77FA7C-8AE6-4240-A1D8-5AB54F34E538}" type="datetimeFigureOut">
              <a:rPr lang="en-GB" smtClean="0"/>
              <a:t>08/04/2019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167635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77FA7C-8AE6-4240-A1D8-5AB54F34E538}" type="datetimeFigureOut">
              <a:rPr lang="en-GB" smtClean="0"/>
              <a:t>08/04/2019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266291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7FA7C-8AE6-4240-A1D8-5AB54F34E538}" type="datetimeFigureOut">
              <a:rPr lang="en-GB" smtClean="0"/>
              <a:t>08/04/2019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241899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7FA7C-8AE6-4240-A1D8-5AB54F34E538}" type="datetimeFigureOut">
              <a:rPr lang="en-GB" smtClean="0"/>
              <a:t>08/04/2019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108449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7FA7C-8AE6-4240-A1D8-5AB54F34E538}" type="datetimeFigureOut">
              <a:rPr lang="en-GB" smtClean="0"/>
              <a:t>08/04/2019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0CA1CC-0064-4A86-B81A-487D39C95FAA}" type="slidenum">
              <a:rPr lang="en-GB" smtClean="0"/>
              <a:t>‹#›</a:t>
            </a:fld>
            <a:endParaRPr lang="en-GB"/>
          </a:p>
        </p:txBody>
      </p:sp>
    </p:spTree>
    <p:extLst>
      <p:ext uri="{BB962C8B-B14F-4D97-AF65-F5344CB8AC3E}">
        <p14:creationId xmlns:p14="http://schemas.microsoft.com/office/powerpoint/2010/main" val="362206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7FA7C-8AE6-4240-A1D8-5AB54F34E538}" type="datetimeFigureOut">
              <a:rPr lang="en-GB" smtClean="0"/>
              <a:t>08/04/2019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CA1CC-0064-4A86-B81A-487D39C95FAA}" type="slidenum">
              <a:rPr lang="en-GB" smtClean="0"/>
              <a:t>‹#›</a:t>
            </a:fld>
            <a:endParaRPr lang="en-GB"/>
          </a:p>
        </p:txBody>
      </p:sp>
    </p:spTree>
    <p:extLst>
      <p:ext uri="{BB962C8B-B14F-4D97-AF65-F5344CB8AC3E}">
        <p14:creationId xmlns:p14="http://schemas.microsoft.com/office/powerpoint/2010/main" val="414187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792" y="1122362"/>
            <a:ext cx="10740980" cy="3604183"/>
          </a:xfrm>
        </p:spPr>
        <p:txBody>
          <a:bodyPr>
            <a:normAutofit/>
          </a:bodyPr>
          <a:lstStyle/>
          <a:p>
            <a:pPr marL="0" marR="0">
              <a:spcBef>
                <a:spcPts val="0"/>
              </a:spcBef>
              <a:spcAft>
                <a:spcPts val="0"/>
              </a:spcAft>
            </a:pPr>
            <a:r>
              <a:rPr lang="en-US" b="1" dirty="0" smtClean="0">
                <a:solidFill>
                  <a:srgbClr val="009900"/>
                </a:solidFill>
                <a:effectLst/>
                <a:latin typeface="Algerian" panose="04020705040A02060702" pitchFamily="82" charset="0"/>
                <a:ea typeface="Times New Roman" panose="02020603050405020304" pitchFamily="18" charset="0"/>
              </a:rPr>
              <a:t>SEWING HOPE FOR THE PLANET</a:t>
            </a:r>
            <a:br>
              <a:rPr lang="en-US" b="1" dirty="0" smtClean="0">
                <a:solidFill>
                  <a:srgbClr val="009900"/>
                </a:solidFill>
                <a:effectLst/>
                <a:latin typeface="Algerian" panose="04020705040A02060702" pitchFamily="82" charset="0"/>
                <a:ea typeface="Times New Roman" panose="02020603050405020304" pitchFamily="18" charset="0"/>
              </a:rPr>
            </a:br>
            <a:r>
              <a:rPr lang="en-GB" sz="4800" dirty="0" smtClean="0">
                <a:effectLst/>
                <a:latin typeface="Times New Roman" panose="02020603050405020304" pitchFamily="18" charset="0"/>
                <a:ea typeface="Times New Roman" panose="02020603050405020304" pitchFamily="18" charset="0"/>
              </a:rPr>
              <a:t/>
            </a:r>
            <a:br>
              <a:rPr lang="en-GB" sz="4800" dirty="0" smtClean="0">
                <a:effectLst/>
                <a:latin typeface="Times New Roman" panose="02020603050405020304" pitchFamily="18" charset="0"/>
                <a:ea typeface="Times New Roman" panose="02020603050405020304" pitchFamily="18" charset="0"/>
              </a:rPr>
            </a:br>
            <a:endParaRPr lang="en-GB" dirty="0"/>
          </a:p>
        </p:txBody>
      </p:sp>
    </p:spTree>
    <p:extLst>
      <p:ext uri="{BB962C8B-B14F-4D97-AF65-F5344CB8AC3E}">
        <p14:creationId xmlns:p14="http://schemas.microsoft.com/office/powerpoint/2010/main" val="75421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8192"/>
            <a:ext cx="10515600" cy="4708771"/>
          </a:xfrm>
        </p:spPr>
        <p:txBody>
          <a:bodyPr/>
          <a:lstStyle/>
          <a:p>
            <a:pPr marL="0" marR="0">
              <a:spcBef>
                <a:spcPts val="0"/>
              </a:spcBef>
              <a:spcAft>
                <a:spcPts val="0"/>
              </a:spcAft>
            </a:pPr>
            <a:r>
              <a:rPr lang="en-US" sz="3600" dirty="0" smtClean="0">
                <a:effectLst/>
                <a:latin typeface="Book Antiqua" panose="02040602050305030304" pitchFamily="18" charset="0"/>
                <a:ea typeface="Times New Roman" panose="02020603050405020304" pitchFamily="18" charset="0"/>
              </a:rPr>
              <a:t>Before we filter it we add 5 whole crushed </a:t>
            </a:r>
            <a:r>
              <a:rPr lang="en-US" sz="3600" dirty="0" err="1" smtClean="0">
                <a:effectLst/>
                <a:latin typeface="Book Antiqua" panose="02040602050305030304" pitchFamily="18" charset="0"/>
                <a:ea typeface="Times New Roman" panose="02020603050405020304" pitchFamily="18" charset="0"/>
              </a:rPr>
              <a:t>garlick</a:t>
            </a:r>
            <a:r>
              <a:rPr lang="en-US" sz="3600" dirty="0" smtClean="0">
                <a:effectLst/>
                <a:latin typeface="Book Antiqua" panose="02040602050305030304" pitchFamily="18" charset="0"/>
                <a:ea typeface="Times New Roman" panose="02020603050405020304" pitchFamily="18" charset="0"/>
              </a:rPr>
              <a:t>  	(this can easily be done with a stone or brick), 	then added to the drum.</a:t>
            </a:r>
            <a:endParaRPr lang="en-GB" sz="3600" dirty="0" smtClean="0">
              <a:effectLst/>
              <a:latin typeface="Book Antiqua" panose="02040602050305030304" pitchFamily="18" charset="0"/>
              <a:ea typeface="Times New Roman" panose="02020603050405020304" pitchFamily="18" charset="0"/>
            </a:endParaRPr>
          </a:p>
          <a:p>
            <a:pPr marL="0" marR="0">
              <a:spcBef>
                <a:spcPts val="0"/>
              </a:spcBef>
              <a:spcAft>
                <a:spcPts val="0"/>
              </a:spcAft>
            </a:pPr>
            <a:r>
              <a:rPr lang="en-GB" sz="3600" dirty="0" smtClean="0">
                <a:effectLst/>
                <a:latin typeface="Book Antiqua" panose="02040602050305030304" pitchFamily="18" charset="0"/>
                <a:ea typeface="Times New Roman" panose="02020603050405020304" pitchFamily="18" charset="0"/>
              </a:rPr>
              <a:t> </a:t>
            </a:r>
            <a:r>
              <a:rPr lang="en-US" sz="3600" dirty="0" smtClean="0">
                <a:effectLst/>
                <a:latin typeface="Book Antiqua" panose="02040602050305030304" pitchFamily="18" charset="0"/>
                <a:ea typeface="Times New Roman" panose="02020603050405020304" pitchFamily="18" charset="0"/>
              </a:rPr>
              <a:t>After another 2-3 days, we filter it and store the 	filtrate in 5 </a:t>
            </a:r>
            <a:r>
              <a:rPr lang="en-US" sz="3600" dirty="0" err="1" smtClean="0">
                <a:effectLst/>
                <a:latin typeface="Book Antiqua" panose="02040602050305030304" pitchFamily="18" charset="0"/>
                <a:ea typeface="Times New Roman" panose="02020603050405020304" pitchFamily="18" charset="0"/>
              </a:rPr>
              <a:t>litre</a:t>
            </a:r>
            <a:r>
              <a:rPr lang="en-US" sz="3600" dirty="0" smtClean="0">
                <a:effectLst/>
                <a:latin typeface="Book Antiqua" panose="02040602050305030304" pitchFamily="18" charset="0"/>
                <a:ea typeface="Times New Roman" panose="02020603050405020304" pitchFamily="18" charset="0"/>
              </a:rPr>
              <a:t> cans.</a:t>
            </a:r>
            <a:endParaRPr lang="en-GB" sz="3600" dirty="0" smtClean="0">
              <a:effectLst/>
              <a:latin typeface="Book Antiqua" panose="02040602050305030304" pitchFamily="18" charset="0"/>
              <a:ea typeface="Times New Roman" panose="02020603050405020304" pitchFamily="18" charset="0"/>
            </a:endParaRPr>
          </a:p>
          <a:p>
            <a:pPr marL="0" marR="0" indent="0">
              <a:spcBef>
                <a:spcPts val="0"/>
              </a:spcBef>
              <a:spcAft>
                <a:spcPts val="0"/>
              </a:spcAft>
              <a:buNone/>
            </a:pPr>
            <a:r>
              <a:rPr lang="en-US" sz="3600" dirty="0" smtClean="0">
                <a:effectLst/>
                <a:latin typeface="Book Antiqua" panose="02040602050305030304" pitchFamily="18" charset="0"/>
                <a:ea typeface="Times New Roman" panose="02020603050405020304" pitchFamily="18" charset="0"/>
              </a:rPr>
              <a:t>	This filtrate can again be diluted at least 1/10 	or 1/20 for watering or spraying.</a:t>
            </a:r>
            <a:endParaRPr lang="en-GB" sz="3600" dirty="0" smtClean="0">
              <a:effectLst/>
              <a:latin typeface="Book Antiqua" panose="0204060205030503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45712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12203" y="1340840"/>
            <a:ext cx="4749727" cy="356229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74620" y="1232012"/>
            <a:ext cx="4749727" cy="3779950"/>
          </a:xfrm>
          <a:prstGeom prst="rect">
            <a:avLst/>
          </a:prstGeom>
        </p:spPr>
      </p:pic>
      <p:sp>
        <p:nvSpPr>
          <p:cNvPr id="6" name="Rounded Rectangle 5"/>
          <p:cNvSpPr/>
          <p:nvPr/>
        </p:nvSpPr>
        <p:spPr>
          <a:xfrm>
            <a:off x="1841679" y="5496851"/>
            <a:ext cx="8925059" cy="1213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effectLst/>
                <a:latin typeface="Book Antiqua" panose="02040602050305030304" pitchFamily="18" charset="0"/>
                <a:ea typeface="Times New Roman" panose="02020603050405020304" pitchFamily="18" charset="0"/>
              </a:rPr>
              <a:t>Storing the filtrate in 5Litre  bottles.</a:t>
            </a:r>
            <a:endParaRPr lang="en-GB" sz="40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1896014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4179" y="962416"/>
            <a:ext cx="4876802" cy="342419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14762" y="992350"/>
            <a:ext cx="4876800" cy="336432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637172" y="1008845"/>
            <a:ext cx="4876800" cy="3331335"/>
          </a:xfrm>
          <a:prstGeom prst="rect">
            <a:avLst/>
          </a:prstGeom>
        </p:spPr>
      </p:pic>
      <p:sp>
        <p:nvSpPr>
          <p:cNvPr id="7" name="Rectangle 6"/>
          <p:cNvSpPr/>
          <p:nvPr/>
        </p:nvSpPr>
        <p:spPr>
          <a:xfrm>
            <a:off x="321972" y="5112913"/>
            <a:ext cx="3574449" cy="112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latin typeface="Book Antiqua" panose="02040602050305030304" pitchFamily="18" charset="0"/>
              </a:rPr>
              <a:t>Mixing</a:t>
            </a:r>
            <a:endParaRPr lang="en-GB" sz="4000" b="1" dirty="0">
              <a:solidFill>
                <a:srgbClr val="002060"/>
              </a:solidFill>
              <a:latin typeface="Book Antiqua" panose="02040602050305030304" pitchFamily="18" charset="0"/>
            </a:endParaRPr>
          </a:p>
        </p:txBody>
      </p:sp>
      <p:sp>
        <p:nvSpPr>
          <p:cNvPr id="8" name="Rectangle 7"/>
          <p:cNvSpPr/>
          <p:nvPr/>
        </p:nvSpPr>
        <p:spPr>
          <a:xfrm>
            <a:off x="4471000" y="5112913"/>
            <a:ext cx="3364326" cy="112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Book Antiqua" panose="02040602050305030304" pitchFamily="18" charset="0"/>
              </a:rPr>
              <a:t>Measuring</a:t>
            </a:r>
            <a:endParaRPr lang="en-GB" sz="3600" b="1" dirty="0">
              <a:solidFill>
                <a:srgbClr val="002060"/>
              </a:solidFill>
              <a:latin typeface="Book Antiqua" panose="02040602050305030304" pitchFamily="18" charset="0"/>
            </a:endParaRPr>
          </a:p>
        </p:txBody>
      </p:sp>
      <p:sp>
        <p:nvSpPr>
          <p:cNvPr id="9" name="Rectangle 8"/>
          <p:cNvSpPr/>
          <p:nvPr/>
        </p:nvSpPr>
        <p:spPr>
          <a:xfrm>
            <a:off x="8409905" y="5112914"/>
            <a:ext cx="3331336" cy="1004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Book Antiqua" panose="02040602050305030304" pitchFamily="18" charset="0"/>
              </a:rPr>
              <a:t>Watering</a:t>
            </a:r>
            <a:endParaRPr lang="en-GB" sz="3600" b="1"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408489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7735"/>
            <a:ext cx="10515600" cy="4979228"/>
          </a:xfrm>
        </p:spPr>
        <p:txBody>
          <a:bodyPr/>
          <a:lstStyle/>
          <a:p>
            <a:pPr marL="0" marR="0" indent="0">
              <a:spcBef>
                <a:spcPts val="0"/>
              </a:spcBef>
              <a:spcAft>
                <a:spcPts val="0"/>
              </a:spcAft>
              <a:buNone/>
            </a:pPr>
            <a:r>
              <a:rPr lang="en-US" dirty="0" smtClean="0">
                <a:effectLst/>
                <a:latin typeface="Times New Roman" panose="02020603050405020304" pitchFamily="18" charset="0"/>
                <a:ea typeface="Times New Roman" panose="02020603050405020304" pitchFamily="18" charset="0"/>
              </a:rPr>
              <a:t>The roses in our convent yard, now fully alive and flowering abundantly after watering every 2 weeks with  Onion-</a:t>
            </a:r>
            <a:r>
              <a:rPr lang="en-US" dirty="0" err="1" smtClean="0">
                <a:effectLst/>
                <a:latin typeface="Times New Roman" panose="02020603050405020304" pitchFamily="18" charset="0"/>
                <a:ea typeface="Times New Roman" panose="02020603050405020304" pitchFamily="18" charset="0"/>
              </a:rPr>
              <a:t>garlick</a:t>
            </a:r>
            <a:r>
              <a:rPr lang="en-US" dirty="0" smtClean="0">
                <a:effectLst/>
                <a:latin typeface="Times New Roman" panose="02020603050405020304" pitchFamily="18" charset="0"/>
                <a:ea typeface="Times New Roman" panose="02020603050405020304" pitchFamily="18" charset="0"/>
              </a:rPr>
              <a:t>  to get rid of the termites.</a:t>
            </a:r>
            <a:endParaRPr lang="en-GB" dirty="0" smtClean="0">
              <a:effectLst/>
              <a:latin typeface="Times New Roman" panose="02020603050405020304" pitchFamily="18" charset="0"/>
              <a:ea typeface="Times New Roman" panose="02020603050405020304" pitchFamily="18" charset="0"/>
            </a:endParaRP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31235" y="2053950"/>
            <a:ext cx="4459322" cy="51487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01444" y="2053951"/>
            <a:ext cx="4459322" cy="5148774"/>
          </a:xfrm>
          <a:prstGeom prst="rect">
            <a:avLst/>
          </a:prstGeom>
        </p:spPr>
      </p:pic>
    </p:spTree>
    <p:extLst>
      <p:ext uri="{BB962C8B-B14F-4D97-AF65-F5344CB8AC3E}">
        <p14:creationId xmlns:p14="http://schemas.microsoft.com/office/powerpoint/2010/main" val="2078864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146" y="365125"/>
            <a:ext cx="10284654" cy="1325563"/>
          </a:xfrm>
        </p:spPr>
        <p:txBody>
          <a:bodyPr>
            <a:normAutofit/>
          </a:bodyPr>
          <a:lstStyle/>
          <a:p>
            <a:pPr algn="ctr"/>
            <a:r>
              <a:rPr lang="en-US" sz="6000" b="1" dirty="0" smtClean="0">
                <a:solidFill>
                  <a:srgbClr val="002060"/>
                </a:solidFill>
                <a:latin typeface="Baskerville Old Face" panose="02020602080505020303" pitchFamily="18" charset="0"/>
              </a:rPr>
              <a:t>Recommendation</a:t>
            </a:r>
            <a:endParaRPr lang="en-GB" sz="6000" b="1" dirty="0">
              <a:solidFill>
                <a:srgbClr val="002060"/>
              </a:solidFill>
              <a:latin typeface="Baskerville Old Face" panose="02020602080505020303" pitchFamily="18" charset="0"/>
            </a:endParaRPr>
          </a:p>
        </p:txBody>
      </p:sp>
      <p:sp>
        <p:nvSpPr>
          <p:cNvPr id="3" name="Content Placeholder 2"/>
          <p:cNvSpPr>
            <a:spLocks noGrp="1"/>
          </p:cNvSpPr>
          <p:nvPr>
            <p:ph idx="1"/>
          </p:nvPr>
        </p:nvSpPr>
        <p:spPr/>
        <p:txBody>
          <a:bodyPr>
            <a:normAutofit lnSpcReduction="10000"/>
          </a:bodyPr>
          <a:lstStyle/>
          <a:p>
            <a:pPr marL="342900" marR="0" indent="-571500">
              <a:spcBef>
                <a:spcPts val="0"/>
              </a:spcBef>
              <a:spcAft>
                <a:spcPts val="0"/>
              </a:spcAft>
              <a:buFont typeface="Wingdings" panose="05000000000000000000" pitchFamily="2" charset="2"/>
              <a:buChar char="Ø"/>
            </a:pPr>
            <a:r>
              <a:rPr lang="en-US" sz="4000" dirty="0" smtClean="0">
                <a:effectLst/>
                <a:latin typeface="Book Antiqua" panose="02040602050305030304" pitchFamily="18" charset="0"/>
                <a:ea typeface="Times New Roman" panose="02020603050405020304" pitchFamily="18" charset="0"/>
              </a:rPr>
              <a:t>From personal experience we now know that watering with Onion-</a:t>
            </a:r>
            <a:r>
              <a:rPr lang="en-US" sz="4000" dirty="0" err="1" smtClean="0">
                <a:effectLst/>
                <a:latin typeface="Book Antiqua" panose="02040602050305030304" pitchFamily="18" charset="0"/>
                <a:ea typeface="Times New Roman" panose="02020603050405020304" pitchFamily="18" charset="0"/>
              </a:rPr>
              <a:t>Garlick</a:t>
            </a:r>
            <a:r>
              <a:rPr lang="en-US" sz="4000" dirty="0" smtClean="0">
                <a:effectLst/>
                <a:latin typeface="Book Antiqua" panose="02040602050305030304" pitchFamily="18" charset="0"/>
                <a:ea typeface="Times New Roman" panose="02020603050405020304" pitchFamily="18" charset="0"/>
              </a:rPr>
              <a:t>  has been  100% effective against the termites which were  killing our rose-bushes in the yard.</a:t>
            </a:r>
          </a:p>
          <a:p>
            <a:pPr marR="0">
              <a:spcBef>
                <a:spcPts val="0"/>
              </a:spcBef>
              <a:spcAft>
                <a:spcPts val="0"/>
              </a:spcAft>
              <a:buFont typeface="Wingdings" panose="05000000000000000000" pitchFamily="2" charset="2"/>
              <a:buChar char="Ø"/>
            </a:pPr>
            <a:endParaRPr lang="en-GB" sz="4000" dirty="0" smtClean="0">
              <a:effectLst/>
              <a:latin typeface="Book Antiqua" panose="02040602050305030304" pitchFamily="18" charset="0"/>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4000" dirty="0" smtClean="0">
                <a:effectLst/>
                <a:latin typeface="Book Antiqua" panose="02040602050305030304" pitchFamily="18" charset="0"/>
                <a:ea typeface="Times New Roman" panose="02020603050405020304" pitchFamily="18" charset="0"/>
              </a:rPr>
              <a:t> A little amount of fertilizer with this ‘onion-</a:t>
            </a:r>
            <a:r>
              <a:rPr lang="en-US" sz="4000" dirty="0" err="1" smtClean="0">
                <a:effectLst/>
                <a:latin typeface="Book Antiqua" panose="02040602050305030304" pitchFamily="18" charset="0"/>
                <a:ea typeface="Times New Roman" panose="02020603050405020304" pitchFamily="18" charset="0"/>
              </a:rPr>
              <a:t>garlick</a:t>
            </a:r>
            <a:r>
              <a:rPr lang="en-US" sz="4000" dirty="0" smtClean="0">
                <a:effectLst/>
                <a:latin typeface="Book Antiqua" panose="02040602050305030304" pitchFamily="18" charset="0"/>
                <a:ea typeface="Times New Roman" panose="02020603050405020304" pitchFamily="18" charset="0"/>
              </a:rPr>
              <a:t> ‘watering</a:t>
            </a:r>
            <a:r>
              <a:rPr lang="en-US" sz="4000" dirty="0">
                <a:solidFill>
                  <a:prstClr val="black"/>
                </a:solidFill>
                <a:latin typeface="Book Antiqua" panose="02040602050305030304" pitchFamily="18" charset="0"/>
                <a:ea typeface="Times New Roman" panose="02020603050405020304" pitchFamily="18" charset="0"/>
              </a:rPr>
              <a:t> was but </a:t>
            </a:r>
            <a:r>
              <a:rPr lang="en-US" sz="4000" dirty="0" smtClean="0">
                <a:solidFill>
                  <a:prstClr val="black"/>
                </a:solidFill>
                <a:latin typeface="Book Antiqua" panose="02040602050305030304" pitchFamily="18" charset="0"/>
                <a:ea typeface="Times New Roman" panose="02020603050405020304" pitchFamily="18" charset="0"/>
              </a:rPr>
              <a:t>also added</a:t>
            </a:r>
            <a:r>
              <a:rPr lang="en-US" sz="4000" dirty="0" smtClean="0">
                <a:effectLst/>
                <a:latin typeface="Book Antiqua" panose="02040602050305030304" pitchFamily="18" charset="0"/>
                <a:ea typeface="Times New Roman" panose="02020603050405020304" pitchFamily="18" charset="0"/>
              </a:rPr>
              <a:t> and now all admire our roses.</a:t>
            </a:r>
            <a:endParaRPr lang="en-GB" sz="4000" dirty="0" smtClean="0">
              <a:effectLst/>
              <a:latin typeface="Book Antiqua" panose="0204060205030503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75963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rgbClr val="002060"/>
                </a:solidFill>
                <a:latin typeface="Footlight MT Light" panose="0204060206030A020304" pitchFamily="18" charset="0"/>
              </a:rPr>
              <a:t>Conclusion</a:t>
            </a:r>
            <a:endParaRPr lang="en-GB" sz="6600" b="1" dirty="0">
              <a:solidFill>
                <a:srgbClr val="002060"/>
              </a:solidFill>
              <a:latin typeface="Footlight MT Light" panose="0204060206030A020304" pitchFamily="18" charset="0"/>
            </a:endParaRPr>
          </a:p>
        </p:txBody>
      </p:sp>
      <p:sp>
        <p:nvSpPr>
          <p:cNvPr id="3" name="Content Placeholder 2"/>
          <p:cNvSpPr>
            <a:spLocks noGrp="1"/>
          </p:cNvSpPr>
          <p:nvPr>
            <p:ph idx="1"/>
          </p:nvPr>
        </p:nvSpPr>
        <p:spPr>
          <a:xfrm>
            <a:off x="838199" y="1825625"/>
            <a:ext cx="11077135" cy="4351338"/>
          </a:xfrm>
        </p:spPr>
        <p:txBody>
          <a:bodyPr>
            <a:normAutofit/>
          </a:bodyPr>
          <a:lstStyle/>
          <a:p>
            <a:pPr marL="457200" marR="0" indent="-685800">
              <a:spcBef>
                <a:spcPts val="0"/>
              </a:spcBef>
              <a:spcAft>
                <a:spcPts val="0"/>
              </a:spcAft>
              <a:buFont typeface="Wingdings" panose="05000000000000000000" pitchFamily="2" charset="2"/>
              <a:buChar char="q"/>
            </a:pPr>
            <a:r>
              <a:rPr lang="en-US" sz="4800" dirty="0" smtClean="0">
                <a:effectLst/>
                <a:latin typeface="Baskerville Old Face" panose="02020602080505020303" pitchFamily="18" charset="0"/>
                <a:ea typeface="Times New Roman" panose="02020603050405020304" pitchFamily="18" charset="0"/>
              </a:rPr>
              <a:t>The above method is so easy, though also a bit massy when it comes to filtering.</a:t>
            </a:r>
            <a:endParaRPr lang="en-GB" sz="4800" dirty="0" smtClean="0">
              <a:effectLst/>
              <a:latin typeface="Baskerville Old Face" panose="02020602080505020303" pitchFamily="18" charset="0"/>
              <a:ea typeface="Times New Roman" panose="02020603050405020304" pitchFamily="18" charset="0"/>
            </a:endParaRPr>
          </a:p>
          <a:p>
            <a:pPr marL="457200" marR="0" indent="-685800">
              <a:spcBef>
                <a:spcPts val="0"/>
              </a:spcBef>
              <a:spcAft>
                <a:spcPts val="0"/>
              </a:spcAft>
              <a:buFont typeface="Wingdings" panose="05000000000000000000" pitchFamily="2" charset="2"/>
              <a:buChar char="q"/>
            </a:pPr>
            <a:r>
              <a:rPr lang="en-US" sz="4800" dirty="0" smtClean="0">
                <a:effectLst/>
                <a:latin typeface="Baskerville Old Face" panose="02020602080505020303" pitchFamily="18" charset="0"/>
                <a:ea typeface="Times New Roman" panose="02020603050405020304" pitchFamily="18" charset="0"/>
              </a:rPr>
              <a:t>The smell of it some sisters do not appreciate. We know it is 100% safe and effective.</a:t>
            </a:r>
            <a:endParaRPr lang="en-GB" sz="4800" dirty="0" smtClean="0">
              <a:effectLst/>
              <a:latin typeface="Baskerville Old Face" panose="02020602080505020303" pitchFamily="18" charset="0"/>
              <a:ea typeface="Times New Roman" panose="02020603050405020304" pitchFamily="18" charset="0"/>
            </a:endParaRPr>
          </a:p>
          <a:p>
            <a:pPr marL="0" indent="0">
              <a:buNone/>
            </a:pPr>
            <a:endParaRPr lang="en-GB" sz="4800" dirty="0">
              <a:latin typeface="Book Antiqua" panose="02040602050305030304" pitchFamily="18" charset="0"/>
            </a:endParaRPr>
          </a:p>
        </p:txBody>
      </p:sp>
    </p:spTree>
    <p:extLst>
      <p:ext uri="{BB962C8B-B14F-4D97-AF65-F5344CB8AC3E}">
        <p14:creationId xmlns:p14="http://schemas.microsoft.com/office/powerpoint/2010/main" val="2154327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600" dirty="0">
              <a:solidFill>
                <a:srgbClr val="130BB5"/>
              </a:solidFill>
              <a:latin typeface="Footlight MT Light" panose="0204060206030A020304" pitchFamily="18" charset="0"/>
            </a:endParaRPr>
          </a:p>
          <a:p>
            <a:pPr marL="0" indent="0" algn="ctr">
              <a:buNone/>
            </a:pPr>
            <a:r>
              <a:rPr lang="en-US" sz="15000" dirty="0" smtClean="0">
                <a:solidFill>
                  <a:srgbClr val="130BB5"/>
                </a:solidFill>
                <a:latin typeface="Footlight MT Light" panose="0204060206030A020304" pitchFamily="18" charset="0"/>
              </a:rPr>
              <a:t>END!!</a:t>
            </a:r>
            <a:endParaRPr lang="en-GB" sz="15000" dirty="0">
              <a:solidFill>
                <a:srgbClr val="130BB5"/>
              </a:solidFill>
              <a:latin typeface="Footlight MT Light" panose="0204060206030A020304" pitchFamily="18" charset="0"/>
            </a:endParaRPr>
          </a:p>
        </p:txBody>
      </p:sp>
    </p:spTree>
    <p:extLst>
      <p:ext uri="{BB962C8B-B14F-4D97-AF65-F5344CB8AC3E}">
        <p14:creationId xmlns:p14="http://schemas.microsoft.com/office/powerpoint/2010/main" val="3653177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45774" y="1313425"/>
            <a:ext cx="1147097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C00000"/>
                </a:solidFill>
                <a:effectLst/>
                <a:latin typeface="Albertus Medium" panose="020E0602030304020304" pitchFamily="34" charset="0"/>
                <a:ea typeface="Times New Roman" panose="02020603050405020304" pitchFamily="18" charset="0"/>
              </a:rPr>
              <a:t>		“HOPE FOR THE PLANET”</a:t>
            </a:r>
            <a:r>
              <a:rPr kumimoji="0" lang="en-US" sz="4800" b="1" i="0" u="none" strike="noStrike" cap="none" normalizeH="0" dirty="0" smtClean="0">
                <a:ln>
                  <a:noFill/>
                </a:ln>
                <a:solidFill>
                  <a:srgbClr val="C00000"/>
                </a:solidFill>
                <a:effectLst/>
                <a:latin typeface="Albertus Medium" panose="020E0602030304020304" pitchFamily="34" charset="0"/>
                <a:ea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tx1"/>
                </a:solidFill>
                <a:effectLst/>
                <a:latin typeface="Albertus Medium" panose="020E0602030304020304" pitchFamily="34" charset="0"/>
                <a:ea typeface="Times New Roman" panose="02020603050405020304" pitchFamily="18" charset="0"/>
              </a:rPr>
              <a:t>The </a:t>
            </a:r>
            <a:r>
              <a:rPr kumimoji="0" lang="en-US" sz="4800" b="0" i="1" u="none" strike="noStrike" cap="none" normalizeH="0" baseline="0" dirty="0" smtClean="0">
                <a:ln>
                  <a:noFill/>
                </a:ln>
                <a:solidFill>
                  <a:schemeClr val="tx1"/>
                </a:solidFill>
                <a:effectLst/>
                <a:latin typeface="Albertus Medium" panose="020E0602030304020304" pitchFamily="34" charset="0"/>
                <a:ea typeface="Times New Roman" panose="02020603050405020304" pitchFamily="18" charset="0"/>
              </a:rPr>
              <a:t>Precious Blood Convent </a:t>
            </a:r>
            <a:r>
              <a:rPr kumimoji="0" lang="en-US" sz="4800" b="0" i="1" u="none" strike="noStrike" cap="none" normalizeH="0" baseline="0" dirty="0" err="1" smtClean="0">
                <a:ln>
                  <a:noFill/>
                </a:ln>
                <a:solidFill>
                  <a:schemeClr val="tx1"/>
                </a:solidFill>
                <a:effectLst/>
                <a:latin typeface="Albertus Medium" panose="020E0602030304020304" pitchFamily="34" charset="0"/>
                <a:ea typeface="Times New Roman" panose="02020603050405020304" pitchFamily="18" charset="0"/>
              </a:rPr>
              <a:t>Mariannhill</a:t>
            </a:r>
            <a:r>
              <a:rPr kumimoji="0" lang="en-US" sz="4800" b="0" i="1" u="none" strike="noStrike" cap="none" normalizeH="0" baseline="0" dirty="0" smtClean="0">
                <a:ln>
                  <a:noFill/>
                </a:ln>
                <a:solidFill>
                  <a:schemeClr val="tx1"/>
                </a:solidFill>
                <a:effectLst/>
                <a:latin typeface="Albertus Medium" panose="020E0602030304020304" pitchFamily="34" charset="0"/>
                <a:ea typeface="Times New Roman" panose="02020603050405020304" pitchFamily="18" charset="0"/>
              </a:rPr>
              <a:t>, South Africa</a:t>
            </a:r>
            <a:r>
              <a:rPr kumimoji="0" lang="en-US" sz="4800" b="0" i="0" u="none" strike="noStrike" cap="none" normalizeH="0" baseline="0" dirty="0" smtClean="0">
                <a:ln>
                  <a:noFill/>
                </a:ln>
                <a:solidFill>
                  <a:schemeClr val="tx1"/>
                </a:solidFill>
                <a:effectLst/>
                <a:latin typeface="Albertus Medium" panose="020E0602030304020304" pitchFamily="34" charset="0"/>
                <a:ea typeface="Times New Roman" panose="02020603050405020304" pitchFamily="18" charset="0"/>
              </a:rPr>
              <a:t>.</a:t>
            </a:r>
            <a:endParaRPr kumimoji="0" lang="en-GB" sz="4800" b="0" i="0" u="none" strike="noStrike" cap="none" normalizeH="0" baseline="0" dirty="0" smtClean="0">
              <a:ln>
                <a:noFill/>
              </a:ln>
              <a:solidFill>
                <a:schemeClr val="tx1"/>
              </a:solidFill>
              <a:effectLst/>
              <a:latin typeface="Albertus Medium" panose="020E06020303040203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231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31065"/>
            <a:ext cx="11061879" cy="5545898"/>
          </a:xfrm>
        </p:spPr>
        <p:txBody>
          <a:bodyPr>
            <a:normAutofit/>
          </a:bodyPr>
          <a:lstStyle/>
          <a:p>
            <a:pPr marL="0" marR="0" indent="0">
              <a:spcBef>
                <a:spcPts val="0"/>
              </a:spcBef>
              <a:spcAft>
                <a:spcPts val="0"/>
              </a:spcAft>
              <a:buNone/>
            </a:pPr>
            <a:r>
              <a:rPr lang="en-US" sz="6000" dirty="0" smtClean="0">
                <a:effectLst/>
                <a:latin typeface="Footlight MT Light" panose="0204060206030A020304" pitchFamily="18" charset="0"/>
                <a:ea typeface="Times New Roman" panose="02020603050405020304" pitchFamily="18" charset="0"/>
              </a:rPr>
              <a:t>		</a:t>
            </a:r>
            <a:r>
              <a:rPr lang="en-US" sz="6000" dirty="0" smtClean="0">
                <a:effectLst/>
                <a:latin typeface="Old English Text MT" panose="03040902040508030806" pitchFamily="66" charset="0"/>
                <a:ea typeface="Times New Roman" panose="02020603050405020304" pitchFamily="18" charset="0"/>
              </a:rPr>
              <a:t>		</a:t>
            </a:r>
            <a:r>
              <a:rPr lang="en-US" sz="6000" dirty="0" smtClean="0">
                <a:effectLst/>
                <a:latin typeface="Bernard MT Condensed" panose="02050806060905020404" pitchFamily="18" charset="0"/>
                <a:ea typeface="Times New Roman" panose="02020603050405020304" pitchFamily="18" charset="0"/>
              </a:rPr>
              <a:t>Program :</a:t>
            </a:r>
            <a:r>
              <a:rPr lang="en-US" dirty="0" smtClean="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endParaRPr lang="en-US" dirty="0" smtClean="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4800" dirty="0" smtClean="0">
                <a:effectLst/>
                <a:latin typeface="Showcard Gothic" panose="04020904020102020604" pitchFamily="82" charset="0"/>
                <a:ea typeface="Times New Roman" panose="02020603050405020304" pitchFamily="18" charset="0"/>
              </a:rPr>
              <a:t>“BIOLOGIC ONION-GARLICK PESTCONTROL METHOD”.</a:t>
            </a:r>
          </a:p>
          <a:p>
            <a:pPr marL="0" marR="0" indent="0" algn="ctr">
              <a:spcBef>
                <a:spcPts val="0"/>
              </a:spcBef>
              <a:spcAft>
                <a:spcPts val="0"/>
              </a:spcAft>
              <a:buNone/>
            </a:pPr>
            <a:endParaRPr lang="en-US" sz="4800" dirty="0">
              <a:latin typeface="Showcard Gothic" panose="04020904020102020604" pitchFamily="82" charset="0"/>
              <a:ea typeface="Times New Roman" panose="02020603050405020304" pitchFamily="18" charset="0"/>
            </a:endParaRPr>
          </a:p>
          <a:p>
            <a:pPr marL="0" marR="0" algn="ctr">
              <a:spcBef>
                <a:spcPts val="0"/>
              </a:spcBef>
              <a:spcAft>
                <a:spcPts val="0"/>
              </a:spcAft>
            </a:pPr>
            <a:r>
              <a:rPr lang="en-US" sz="4800" dirty="0" smtClean="0">
                <a:effectLst/>
                <a:latin typeface="Times New Roman" panose="02020603050405020304" pitchFamily="18" charset="0"/>
                <a:ea typeface="Times New Roman" panose="02020603050405020304" pitchFamily="18" charset="0"/>
              </a:rPr>
              <a:t>The basic aim of our Program is to reduce the use of toxic chemicals on our garden and field- products.</a:t>
            </a:r>
            <a:endParaRPr lang="en-GB" sz="4800" dirty="0" smtClean="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endParaRPr lang="en-GB" sz="4800" dirty="0" smtClean="0">
              <a:effectLst/>
              <a:latin typeface="Showcard Gothic" panose="04020904020102020604" pitchFamily="82"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97295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425"/>
            <a:ext cx="10515600" cy="6387921"/>
          </a:xfrm>
        </p:spPr>
        <p:txBody>
          <a:bodyPr>
            <a:normAutofit fontScale="47500" lnSpcReduction="20000"/>
          </a:bodyPr>
          <a:lstStyle/>
          <a:p>
            <a:pPr marR="0" lvl="0">
              <a:spcBef>
                <a:spcPts val="0"/>
              </a:spcBef>
              <a:spcAft>
                <a:spcPts val="0"/>
              </a:spcAft>
              <a:buFont typeface="Wingdings" panose="05000000000000000000" pitchFamily="2" charset="2"/>
              <a:buChar char="v"/>
              <a:tabLst>
                <a:tab pos="1790700" algn="l"/>
              </a:tabLst>
            </a:pPr>
            <a:endParaRPr lang="en-US" sz="5100" dirty="0" smtClean="0">
              <a:effectLst/>
              <a:latin typeface="Baskerville Old Face" panose="02020602080505020303" pitchFamily="18" charset="0"/>
              <a:ea typeface="Times New Roman" panose="02020603050405020304" pitchFamily="18" charset="0"/>
            </a:endParaRPr>
          </a:p>
          <a:p>
            <a:pPr marR="0" lvl="0" algn="just">
              <a:lnSpc>
                <a:spcPct val="120000"/>
              </a:lnSpc>
              <a:spcBef>
                <a:spcPts val="0"/>
              </a:spcBef>
              <a:spcAft>
                <a:spcPts val="0"/>
              </a:spcAft>
              <a:buFont typeface="Wingdings" panose="05000000000000000000" pitchFamily="2" charset="2"/>
              <a:buChar char="v"/>
              <a:tabLst>
                <a:tab pos="1790700" algn="l"/>
              </a:tabLst>
            </a:pPr>
            <a:r>
              <a:rPr lang="en-US" sz="5800" dirty="0" smtClean="0">
                <a:effectLst/>
                <a:latin typeface="Baskerville Old Face" panose="02020602080505020303" pitchFamily="18" charset="0"/>
                <a:ea typeface="Times New Roman" panose="02020603050405020304" pitchFamily="18" charset="0"/>
              </a:rPr>
              <a:t>Healthier living by  recycling basic kitchen waste  to a biological insecticide since   toxic chemicals, such as monophosphates and   many others which are components of most of the commercially acquired  pest control items are known  to be hepatotoxic   and  or carcinogenic, i.e. </a:t>
            </a:r>
            <a:r>
              <a:rPr lang="en-US" sz="58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toxic to the liver or cause cancer. </a:t>
            </a:r>
          </a:p>
          <a:p>
            <a:pPr marL="0" marR="0" lvl="0" indent="0" algn="just">
              <a:lnSpc>
                <a:spcPct val="120000"/>
              </a:lnSpc>
              <a:spcBef>
                <a:spcPts val="0"/>
              </a:spcBef>
              <a:spcAft>
                <a:spcPts val="0"/>
              </a:spcAft>
              <a:buNone/>
              <a:tabLst>
                <a:tab pos="1790700" algn="l"/>
              </a:tabLst>
            </a:pPr>
            <a:r>
              <a:rPr lang="en-US" sz="5800" dirty="0" smtClean="0">
                <a:effectLst/>
                <a:latin typeface="Baskerville Old Face" panose="02020602080505020303" pitchFamily="18" charset="0"/>
                <a:ea typeface="Times New Roman" panose="02020603050405020304" pitchFamily="18" charset="0"/>
                <a:cs typeface="Times New Roman" panose="02020603050405020304" pitchFamily="18" charset="0"/>
              </a:rPr>
              <a:t>  </a:t>
            </a:r>
          </a:p>
          <a:p>
            <a:pPr lvl="0" algn="just" eaLnBrk="0" fontAlgn="base" hangingPunct="0">
              <a:lnSpc>
                <a:spcPct val="120000"/>
              </a:lnSpc>
              <a:spcBef>
                <a:spcPct val="0"/>
              </a:spcBef>
              <a:spcAft>
                <a:spcPct val="0"/>
              </a:spcAft>
              <a:buFont typeface="Wingdings" panose="05000000000000000000" pitchFamily="2" charset="2"/>
              <a:buChar char="v"/>
              <a:tabLst>
                <a:tab pos="1790700" algn="l"/>
              </a:tabLst>
            </a:pPr>
            <a:r>
              <a:rPr lang="en-US" sz="5800" dirty="0">
                <a:solidFill>
                  <a:prstClr val="black"/>
                </a:solidFill>
                <a:latin typeface="Baskerville Old Face" panose="02020602080505020303" pitchFamily="18" charset="0"/>
                <a:ea typeface="Times New Roman" panose="02020603050405020304" pitchFamily="18" charset="0"/>
                <a:cs typeface="Times New Roman" panose="02020603050405020304" pitchFamily="18" charset="0"/>
              </a:rPr>
              <a:t>Protecting the ecology of nature,  by using this biological </a:t>
            </a:r>
            <a:endParaRPr lang="en-GB" sz="5800" dirty="0">
              <a:solidFill>
                <a:prstClr val="black"/>
              </a:solidFill>
              <a:latin typeface="Baskerville Old Face" panose="02020602080505020303" pitchFamily="18" charset="0"/>
              <a:cs typeface="Times New Roman" panose="02020603050405020304" pitchFamily="18" charset="0"/>
            </a:endParaRPr>
          </a:p>
          <a:p>
            <a:pPr marL="0" lvl="0" indent="0" algn="just" eaLnBrk="0" fontAlgn="base" hangingPunct="0">
              <a:lnSpc>
                <a:spcPct val="120000"/>
              </a:lnSpc>
              <a:spcBef>
                <a:spcPct val="0"/>
              </a:spcBef>
              <a:spcAft>
                <a:spcPct val="0"/>
              </a:spcAft>
              <a:buNone/>
              <a:tabLst>
                <a:tab pos="1790700" algn="l"/>
              </a:tabLst>
            </a:pPr>
            <a:r>
              <a:rPr lang="en-US" sz="5800" dirty="0" smtClean="0">
                <a:solidFill>
                  <a:prstClr val="black"/>
                </a:solidFill>
                <a:latin typeface="Baskerville Old Face" panose="02020602080505020303" pitchFamily="18" charset="0"/>
                <a:ea typeface="Times New Roman" panose="02020603050405020304" pitchFamily="18" charset="0"/>
                <a:cs typeface="Times New Roman" panose="02020603050405020304" pitchFamily="18" charset="0"/>
              </a:rPr>
              <a:t>   Pest </a:t>
            </a:r>
            <a:r>
              <a:rPr lang="en-US" sz="5800" dirty="0">
                <a:solidFill>
                  <a:prstClr val="black"/>
                </a:solidFill>
                <a:latin typeface="Baskerville Old Face" panose="02020602080505020303" pitchFamily="18" charset="0"/>
                <a:ea typeface="Times New Roman" panose="02020603050405020304" pitchFamily="18" charset="0"/>
                <a:cs typeface="Times New Roman" panose="02020603050405020304" pitchFamily="18" charset="0"/>
              </a:rPr>
              <a:t>control  (e.g. birds and insects) which are killed by </a:t>
            </a:r>
            <a:r>
              <a:rPr lang="en-US" sz="5800" dirty="0" smtClean="0">
                <a:solidFill>
                  <a:prstClr val="black"/>
                </a:solidFill>
                <a:latin typeface="Baskerville Old Face" panose="02020602080505020303" pitchFamily="18" charset="0"/>
                <a:ea typeface="Times New Roman" panose="02020603050405020304" pitchFamily="18" charset="0"/>
                <a:cs typeface="Times New Roman" panose="02020603050405020304" pitchFamily="18" charset="0"/>
              </a:rPr>
              <a:t>the</a:t>
            </a:r>
            <a:r>
              <a:rPr lang="en-GB" sz="5800" dirty="0" smtClean="0">
                <a:solidFill>
                  <a:prstClr val="black"/>
                </a:solidFill>
                <a:latin typeface="Baskerville Old Face" panose="02020602080505020303" pitchFamily="18" charset="0"/>
                <a:cs typeface="Times New Roman" panose="02020603050405020304" pitchFamily="18" charset="0"/>
              </a:rPr>
              <a:t>    	</a:t>
            </a:r>
            <a:r>
              <a:rPr lang="en-US" sz="5800" dirty="0" smtClean="0">
                <a:solidFill>
                  <a:prstClr val="black"/>
                </a:solidFill>
                <a:latin typeface="Baskerville Old Face" panose="02020602080505020303" pitchFamily="18" charset="0"/>
                <a:ea typeface="Times New Roman" panose="02020603050405020304" pitchFamily="18" charset="0"/>
                <a:cs typeface="Times New Roman" panose="02020603050405020304" pitchFamily="18" charset="0"/>
              </a:rPr>
              <a:t>use </a:t>
            </a:r>
            <a:r>
              <a:rPr lang="en-US" sz="5800" dirty="0">
                <a:solidFill>
                  <a:prstClr val="black"/>
                </a:solidFill>
                <a:latin typeface="Baskerville Old Face" panose="02020602080505020303" pitchFamily="18" charset="0"/>
                <a:ea typeface="Times New Roman" panose="02020603050405020304" pitchFamily="18" charset="0"/>
                <a:cs typeface="Times New Roman" panose="02020603050405020304" pitchFamily="18" charset="0"/>
              </a:rPr>
              <a:t>of toxic components</a:t>
            </a:r>
            <a:r>
              <a:rPr lang="en-US" sz="5800" dirty="0" smtClean="0">
                <a:solidFill>
                  <a:prstClr val="black"/>
                </a:solidFill>
                <a:latin typeface="Baskerville Old Face" panose="02020602080505020303" pitchFamily="18" charset="0"/>
                <a:ea typeface="Times New Roman" panose="02020603050405020304" pitchFamily="18" charset="0"/>
                <a:cs typeface="Times New Roman" panose="02020603050405020304" pitchFamily="18" charset="0"/>
              </a:rPr>
              <a:t>.</a:t>
            </a:r>
          </a:p>
          <a:p>
            <a:pPr marL="0" lvl="0" indent="0" algn="just" eaLnBrk="0" fontAlgn="base" hangingPunct="0">
              <a:lnSpc>
                <a:spcPct val="120000"/>
              </a:lnSpc>
              <a:spcBef>
                <a:spcPct val="0"/>
              </a:spcBef>
              <a:spcAft>
                <a:spcPct val="0"/>
              </a:spcAft>
              <a:buNone/>
              <a:tabLst>
                <a:tab pos="1790700" algn="l"/>
              </a:tabLst>
            </a:pPr>
            <a:endParaRPr lang="en-US" sz="5800" dirty="0" smtClean="0">
              <a:solidFill>
                <a:prstClr val="black"/>
              </a:solidFill>
              <a:latin typeface="Baskerville Old Face" panose="02020602080505020303" pitchFamily="18" charset="0"/>
              <a:ea typeface="Times New Roman" panose="02020603050405020304" pitchFamily="18" charset="0"/>
              <a:cs typeface="Times New Roman" panose="02020603050405020304" pitchFamily="18" charset="0"/>
            </a:endParaRPr>
          </a:p>
          <a:p>
            <a:pPr marR="0" lvl="0" algn="just">
              <a:lnSpc>
                <a:spcPct val="120000"/>
              </a:lnSpc>
              <a:spcBef>
                <a:spcPts val="0"/>
              </a:spcBef>
              <a:spcAft>
                <a:spcPts val="0"/>
              </a:spcAft>
              <a:buFont typeface="Wingdings" panose="05000000000000000000" pitchFamily="2" charset="2"/>
              <a:buChar char="v"/>
              <a:tabLst>
                <a:tab pos="1790700" algn="l"/>
              </a:tabLst>
            </a:pPr>
            <a:r>
              <a:rPr lang="en-US" sz="5800" dirty="0" smtClean="0">
                <a:effectLst/>
                <a:latin typeface="Baskerville Old Face" panose="02020602080505020303" pitchFamily="18" charset="0"/>
                <a:ea typeface="Times New Roman" panose="02020603050405020304" pitchFamily="18" charset="0"/>
              </a:rPr>
              <a:t>Prevention of water- pollution is also  an important point to be remembered where toxic chemicals are used in gardens or fields.   </a:t>
            </a:r>
            <a:endParaRPr lang="en-GB" sz="5800" dirty="0" smtClean="0">
              <a:effectLst/>
              <a:latin typeface="Baskerville Old Face" panose="02020602080505020303" pitchFamily="18" charset="0"/>
              <a:ea typeface="Times New Roman" panose="02020603050405020304" pitchFamily="18" charset="0"/>
            </a:endParaRPr>
          </a:p>
          <a:p>
            <a:pPr marL="0" lvl="0" indent="0" eaLnBrk="0" fontAlgn="base" hangingPunct="0">
              <a:lnSpc>
                <a:spcPct val="100000"/>
              </a:lnSpc>
              <a:spcBef>
                <a:spcPct val="0"/>
              </a:spcBef>
              <a:spcAft>
                <a:spcPct val="0"/>
              </a:spcAft>
              <a:buNone/>
              <a:tabLst>
                <a:tab pos="1790700" algn="l"/>
              </a:tabLst>
            </a:pPr>
            <a:endParaRPr lang="en-GB" dirty="0">
              <a:solidFill>
                <a:prstClr val="black"/>
              </a:solidFill>
              <a:latin typeface="Times New Roman" panose="02020603050405020304" pitchFamily="18" charset="0"/>
              <a:cs typeface="Times New Roman" panose="02020603050405020304" pitchFamily="18" charset="0"/>
            </a:endParaRPr>
          </a:p>
          <a:p>
            <a:pPr marL="0" marR="0" lvl="0" indent="0">
              <a:spcBef>
                <a:spcPts val="0"/>
              </a:spcBef>
              <a:spcAft>
                <a:spcPts val="0"/>
              </a:spcAft>
              <a:buNone/>
              <a:tabLst>
                <a:tab pos="1790700" algn="l"/>
              </a:tabLst>
            </a:pPr>
            <a:endParaRPr lang="en-US" dirty="0" smtClean="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tabLst>
                <a:tab pos="1790700" algn="l"/>
              </a:tabLst>
            </a:pPr>
            <a:endParaRPr lang="en-US" dirty="0">
              <a:latin typeface="Times New Roman" panose="02020603050405020304" pitchFamily="18" charset="0"/>
              <a:ea typeface="Times New Roman" panose="02020603050405020304" pitchFamily="18" charset="0"/>
            </a:endParaRPr>
          </a:p>
          <a:p>
            <a:pPr marL="0" marR="0" lvl="0" indent="0">
              <a:spcBef>
                <a:spcPts val="0"/>
              </a:spcBef>
              <a:spcAft>
                <a:spcPts val="0"/>
              </a:spcAft>
              <a:buNone/>
              <a:tabLst>
                <a:tab pos="1790700" algn="l"/>
              </a:tabLst>
            </a:pPr>
            <a:r>
              <a:rPr lang="en-US" dirty="0" smtClean="0">
                <a:effectLst/>
                <a:latin typeface="Times New Roman" panose="02020603050405020304" pitchFamily="18" charset="0"/>
                <a:ea typeface="Times New Roman" panose="02020603050405020304" pitchFamily="18" charset="0"/>
              </a:rPr>
              <a:t> </a:t>
            </a:r>
            <a:endParaRPr lang="en-GB" dirty="0" smtClean="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614577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5459"/>
            <a:ext cx="10515600" cy="5481504"/>
          </a:xfrm>
        </p:spPr>
        <p:txBody>
          <a:bodyPr>
            <a:normAutofit/>
          </a:bodyPr>
          <a:lstStyle/>
          <a:p>
            <a:pPr marR="0" lvl="0">
              <a:spcBef>
                <a:spcPts val="0"/>
              </a:spcBef>
              <a:spcAft>
                <a:spcPts val="0"/>
              </a:spcAft>
              <a:buFont typeface="Wingdings" panose="05000000000000000000" pitchFamily="2" charset="2"/>
              <a:buChar char="v"/>
              <a:tabLst>
                <a:tab pos="1790700" algn="l"/>
              </a:tabLst>
            </a:pPr>
            <a:endParaRPr lang="en-US" sz="3600" dirty="0" smtClean="0">
              <a:effectLst/>
              <a:latin typeface="Baskerville Old Face" panose="02020602080505020303" pitchFamily="18" charset="0"/>
              <a:ea typeface="Times New Roman" panose="02020603050405020304" pitchFamily="18" charset="0"/>
            </a:endParaRPr>
          </a:p>
          <a:p>
            <a:pPr marR="0" lvl="0">
              <a:spcBef>
                <a:spcPts val="0"/>
              </a:spcBef>
              <a:spcAft>
                <a:spcPts val="0"/>
              </a:spcAft>
              <a:buFont typeface="Wingdings" panose="05000000000000000000" pitchFamily="2" charset="2"/>
              <a:buChar char="v"/>
              <a:tabLst>
                <a:tab pos="1790700" algn="l"/>
              </a:tabLst>
            </a:pPr>
            <a:r>
              <a:rPr lang="en-US" sz="3600" dirty="0" smtClean="0">
                <a:effectLst/>
                <a:latin typeface="Baskerville Old Face" panose="02020602080505020303" pitchFamily="18" charset="0"/>
                <a:ea typeface="Times New Roman" panose="02020603050405020304" pitchFamily="18" charset="0"/>
              </a:rPr>
              <a:t>From the commercial point of view this will reduce the market - production of  pesticides, and insecticides..</a:t>
            </a:r>
            <a:endParaRPr lang="en-GB" sz="3600" dirty="0" smtClean="0">
              <a:effectLst/>
              <a:latin typeface="Baskerville Old Face" panose="02020602080505020303" pitchFamily="18" charset="0"/>
              <a:ea typeface="Times New Roman" panose="02020603050405020304" pitchFamily="18" charset="0"/>
            </a:endParaRPr>
          </a:p>
          <a:p>
            <a:pPr marL="1333500" marR="0" indent="0">
              <a:spcBef>
                <a:spcPts val="0"/>
              </a:spcBef>
              <a:spcAft>
                <a:spcPts val="0"/>
              </a:spcAft>
              <a:buNone/>
            </a:pPr>
            <a:endParaRPr lang="en-GB" sz="3600" dirty="0" smtClean="0">
              <a:effectLst/>
              <a:latin typeface="Baskerville Old Face" panose="02020602080505020303" pitchFamily="18" charset="0"/>
              <a:ea typeface="Times New Roman" panose="02020603050405020304" pitchFamily="18" charset="0"/>
            </a:endParaRPr>
          </a:p>
          <a:p>
            <a:pPr marR="0" lvl="0">
              <a:spcBef>
                <a:spcPts val="0"/>
              </a:spcBef>
              <a:spcAft>
                <a:spcPts val="0"/>
              </a:spcAft>
              <a:buFont typeface="Wingdings" panose="05000000000000000000" pitchFamily="2" charset="2"/>
              <a:buChar char="v"/>
              <a:tabLst>
                <a:tab pos="1790700" algn="l"/>
              </a:tabLst>
            </a:pPr>
            <a:r>
              <a:rPr lang="en-US" sz="3600" dirty="0" smtClean="0">
                <a:effectLst/>
                <a:latin typeface="Baskerville Old Face" panose="02020602080505020303" pitchFamily="18" charset="0"/>
                <a:ea typeface="Times New Roman" panose="02020603050405020304" pitchFamily="18" charset="0"/>
              </a:rPr>
              <a:t>Onion-</a:t>
            </a:r>
            <a:r>
              <a:rPr lang="en-US" sz="3600" dirty="0" err="1">
                <a:latin typeface="Baskerville Old Face" panose="02020602080505020303" pitchFamily="18" charset="0"/>
                <a:ea typeface="Times New Roman" panose="02020603050405020304" pitchFamily="18" charset="0"/>
              </a:rPr>
              <a:t>G</a:t>
            </a:r>
            <a:r>
              <a:rPr lang="en-US" sz="3600" dirty="0" err="1" smtClean="0">
                <a:effectLst/>
                <a:latin typeface="Baskerville Old Face" panose="02020602080505020303" pitchFamily="18" charset="0"/>
                <a:ea typeface="Times New Roman" panose="02020603050405020304" pitchFamily="18" charset="0"/>
              </a:rPr>
              <a:t>arlick</a:t>
            </a:r>
            <a:r>
              <a:rPr lang="en-US" sz="3600" dirty="0" smtClean="0">
                <a:effectLst/>
                <a:latin typeface="Baskerville Old Face" panose="02020602080505020303" pitchFamily="18" charset="0"/>
                <a:ea typeface="Times New Roman" panose="02020603050405020304" pitchFamily="18" charset="0"/>
              </a:rPr>
              <a:t> spray is also effective  for fungal infestation. It is particularly useful on tomatoes when used in good  time, that is before they are infested. The point to start treatment is when tomatoes begin to flower. Spraying the plants should be done initially at 2-3 days intervals</a:t>
            </a:r>
            <a:endParaRPr lang="en-GB" sz="3600" dirty="0" smtClean="0">
              <a:effectLst/>
              <a:latin typeface="Baskerville Old Face" panose="02020602080505020303"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647721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588689"/>
          </a:xfrm>
        </p:spPr>
        <p:txBody>
          <a:bodyPr>
            <a:normAutofit/>
          </a:bodyPr>
          <a:lstStyle/>
          <a:p>
            <a:pPr marL="0" marR="0">
              <a:spcBef>
                <a:spcPts val="0"/>
              </a:spcBef>
              <a:spcAft>
                <a:spcPts val="0"/>
              </a:spcAft>
            </a:pPr>
            <a:r>
              <a:rPr lang="en-US" sz="6000" dirty="0" smtClean="0">
                <a:effectLst/>
                <a:latin typeface="French Script MT" panose="03020402040607040605" pitchFamily="66" charset="0"/>
                <a:ea typeface="Times New Roman" panose="02020603050405020304" pitchFamily="18" charset="0"/>
              </a:rPr>
              <a:t>The method of our biologic insecticide is simple.</a:t>
            </a:r>
            <a:r>
              <a:rPr lang="en-GB" sz="6000" dirty="0" smtClean="0">
                <a:effectLst/>
                <a:latin typeface="French Script MT" panose="03020402040607040605" pitchFamily="66" charset="0"/>
                <a:ea typeface="Times New Roman" panose="02020603050405020304" pitchFamily="18" charset="0"/>
              </a:rPr>
              <a:t/>
            </a:r>
            <a:br>
              <a:rPr lang="en-GB" sz="6000" dirty="0" smtClean="0">
                <a:effectLst/>
                <a:latin typeface="French Script MT" panose="03020402040607040605" pitchFamily="66" charset="0"/>
                <a:ea typeface="Times New Roman" panose="02020603050405020304" pitchFamily="18" charset="0"/>
              </a:rPr>
            </a:br>
            <a:r>
              <a:rPr lang="en-US" sz="6000" dirty="0" smtClean="0">
                <a:effectLst/>
                <a:latin typeface="French Script MT" panose="03020402040607040605" pitchFamily="66" charset="0"/>
                <a:ea typeface="Times New Roman" panose="02020603050405020304" pitchFamily="18" charset="0"/>
              </a:rPr>
              <a:t>The originals recipe is as follows:</a:t>
            </a:r>
            <a:r>
              <a:rPr lang="en-GB" dirty="0" smtClean="0">
                <a:effectLst/>
                <a:latin typeface="Times New Roman" panose="02020603050405020304" pitchFamily="18" charset="0"/>
                <a:ea typeface="Times New Roman" panose="02020603050405020304" pitchFamily="18" charset="0"/>
              </a:rPr>
              <a:t/>
            </a:r>
            <a:br>
              <a:rPr lang="en-GB" dirty="0" smtClean="0">
                <a:effectLst/>
                <a:latin typeface="Times New Roman" panose="02020603050405020304" pitchFamily="18" charset="0"/>
                <a:ea typeface="Times New Roman" panose="02020603050405020304" pitchFamily="18" charset="0"/>
              </a:rPr>
            </a:br>
            <a:endParaRPr lang="en-GB" dirty="0"/>
          </a:p>
        </p:txBody>
      </p:sp>
    </p:spTree>
    <p:extLst>
      <p:ext uri="{BB962C8B-B14F-4D97-AF65-F5344CB8AC3E}">
        <p14:creationId xmlns:p14="http://schemas.microsoft.com/office/powerpoint/2010/main" val="422966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365125"/>
            <a:ext cx="10877282" cy="6138706"/>
          </a:xfrm>
        </p:spPr>
        <p:txBody>
          <a:bodyPr>
            <a:noAutofit/>
          </a:bodyPr>
          <a:lstStyle/>
          <a:p>
            <a:r>
              <a:rPr lang="en-US" sz="7200" dirty="0" smtClean="0">
                <a:effectLst/>
                <a:latin typeface="Times New Roman" panose="02020603050405020304" pitchFamily="18" charset="0"/>
                <a:ea typeface="Times New Roman" panose="02020603050405020304" pitchFamily="18" charset="0"/>
              </a:rPr>
              <a:t> 	</a:t>
            </a:r>
            <a:r>
              <a:rPr lang="en-US" sz="4800" dirty="0" smtClean="0">
                <a:effectLst/>
                <a:latin typeface="French Script MT" panose="03020402040607040605" pitchFamily="66" charset="0"/>
                <a:ea typeface="Times New Roman" panose="02020603050405020304" pitchFamily="18" charset="0"/>
              </a:rPr>
              <a:t>Chop 5 large onions into small pieces, add 5 </a:t>
            </a:r>
            <a:r>
              <a:rPr lang="en-US" sz="4800" dirty="0" err="1" smtClean="0">
                <a:effectLst/>
                <a:latin typeface="French Script MT" panose="03020402040607040605" pitchFamily="66" charset="0"/>
                <a:ea typeface="Times New Roman" panose="02020603050405020304" pitchFamily="18" charset="0"/>
              </a:rPr>
              <a:t>litres</a:t>
            </a:r>
            <a:r>
              <a:rPr lang="en-US" sz="4800" dirty="0" smtClean="0">
                <a:effectLst/>
                <a:latin typeface="French Script MT" panose="03020402040607040605" pitchFamily="66" charset="0"/>
                <a:ea typeface="Times New Roman" panose="02020603050405020304" pitchFamily="18" charset="0"/>
              </a:rPr>
              <a:t> of water, keep for 5 days by occasional stirring, then  crush  5 cloves of </a:t>
            </a:r>
            <a:r>
              <a:rPr lang="en-US" sz="4800" dirty="0" err="1" smtClean="0">
                <a:effectLst/>
                <a:latin typeface="French Script MT" panose="03020402040607040605" pitchFamily="66" charset="0"/>
                <a:ea typeface="Times New Roman" panose="02020603050405020304" pitchFamily="18" charset="0"/>
              </a:rPr>
              <a:t>garlick</a:t>
            </a:r>
            <a:r>
              <a:rPr lang="en-US" sz="4800" dirty="0" smtClean="0">
                <a:effectLst/>
                <a:latin typeface="French Script MT" panose="03020402040607040605" pitchFamily="66" charset="0"/>
                <a:ea typeface="Times New Roman" panose="02020603050405020304" pitchFamily="18" charset="0"/>
              </a:rPr>
              <a:t> and add. Stir well and keep another day.  Then filter it.</a:t>
            </a:r>
            <a:br>
              <a:rPr lang="en-US" sz="4800" dirty="0" smtClean="0">
                <a:effectLst/>
                <a:latin typeface="French Script MT" panose="03020402040607040605" pitchFamily="66" charset="0"/>
                <a:ea typeface="Times New Roman" panose="02020603050405020304" pitchFamily="18" charset="0"/>
              </a:rPr>
            </a:br>
            <a:r>
              <a:rPr lang="en-US" sz="4800" dirty="0" smtClean="0">
                <a:effectLst/>
                <a:latin typeface="French Script MT" panose="03020402040607040605" pitchFamily="66" charset="0"/>
                <a:ea typeface="Times New Roman" panose="02020603050405020304" pitchFamily="18" charset="0"/>
              </a:rPr>
              <a:t>	The filtrate can be diluted 1/10 for use of spraying directly on to the plants or for watering the plants or both. Watering young seedlings protects them 100% from cutworms and other harmful insects or pests.</a:t>
            </a:r>
            <a:endParaRPr lang="en-GB" sz="4800" dirty="0">
              <a:latin typeface="French Script MT" panose="03020402040607040605" pitchFamily="66" charset="0"/>
            </a:endParaRPr>
          </a:p>
        </p:txBody>
      </p:sp>
    </p:spTree>
    <p:extLst>
      <p:ext uri="{BB962C8B-B14F-4D97-AF65-F5344CB8AC3E}">
        <p14:creationId xmlns:p14="http://schemas.microsoft.com/office/powerpoint/2010/main" val="2385339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365125"/>
            <a:ext cx="11552350" cy="5250064"/>
          </a:xfrm>
        </p:spPr>
        <p:txBody>
          <a:bodyPr>
            <a:normAutofit/>
          </a:bodyPr>
          <a:lstStyle/>
          <a:p>
            <a:pPr marL="0" marR="0">
              <a:spcBef>
                <a:spcPts val="0"/>
              </a:spcBef>
              <a:spcAft>
                <a:spcPts val="0"/>
              </a:spcAft>
            </a:pPr>
            <a:r>
              <a:rPr lang="en-US" dirty="0" smtClean="0">
                <a:effectLst/>
                <a:latin typeface="Times New Roman" panose="02020603050405020304" pitchFamily="18" charset="0"/>
                <a:ea typeface="Times New Roman" panose="02020603050405020304" pitchFamily="18" charset="0"/>
              </a:rPr>
              <a:t>We have started  a somewhat modified method. </a:t>
            </a:r>
            <a:r>
              <a:rPr lang="en-GB" dirty="0" smtClean="0">
                <a:effectLst/>
                <a:latin typeface="Times New Roman" panose="02020603050405020304" pitchFamily="18" charset="0"/>
                <a:ea typeface="Times New Roman" panose="02020603050405020304" pitchFamily="18" charset="0"/>
              </a:rPr>
              <a:t/>
            </a:r>
            <a:br>
              <a:rPr lang="en-GB"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rPr>
              <a:t>We collect all the onion wastes from the kitchen, also the peals,- add water and place them into a drum and keep the drum (for weeks on end) until it is full with these remnants. Occasional stirring is needed.</a:t>
            </a:r>
            <a:r>
              <a:rPr lang="en-GB" dirty="0" smtClean="0">
                <a:effectLst/>
                <a:latin typeface="Times New Roman" panose="02020603050405020304" pitchFamily="18" charset="0"/>
                <a:ea typeface="Times New Roman" panose="02020603050405020304" pitchFamily="18" charset="0"/>
              </a:rPr>
              <a:t/>
            </a:r>
            <a:br>
              <a:rPr lang="en-GB" dirty="0" smtClean="0">
                <a:effectLst/>
                <a:latin typeface="Times New Roman" panose="02020603050405020304" pitchFamily="18" charset="0"/>
                <a:ea typeface="Times New Roman" panose="02020603050405020304" pitchFamily="18" charset="0"/>
              </a:rPr>
            </a:br>
            <a:endParaRPr lang="en-GB" dirty="0"/>
          </a:p>
        </p:txBody>
      </p:sp>
    </p:spTree>
    <p:extLst>
      <p:ext uri="{BB962C8B-B14F-4D97-AF65-F5344CB8AC3E}">
        <p14:creationId xmlns:p14="http://schemas.microsoft.com/office/powerpoint/2010/main" val="2711490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22287" y="795047"/>
            <a:ext cx="4419548" cy="331466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38331" y="819063"/>
            <a:ext cx="4434244" cy="33256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05628" y="703065"/>
            <a:ext cx="4456422" cy="3535499"/>
          </a:xfrm>
          <a:prstGeom prst="rect">
            <a:avLst/>
          </a:prstGeom>
        </p:spPr>
      </p:pic>
      <p:sp>
        <p:nvSpPr>
          <p:cNvPr id="7" name="Rounded Rectangle 6"/>
          <p:cNvSpPr/>
          <p:nvPr/>
        </p:nvSpPr>
        <p:spPr>
          <a:xfrm>
            <a:off x="257577" y="4699024"/>
            <a:ext cx="3641786" cy="13282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Baskerville Old Face" panose="02020602080505020303" pitchFamily="18" charset="0"/>
              </a:rPr>
              <a:t>Onion Peels Collected from the Kitchen</a:t>
            </a:r>
            <a:endParaRPr lang="en-GB" sz="2800" dirty="0">
              <a:solidFill>
                <a:schemeClr val="tx1"/>
              </a:solidFill>
              <a:latin typeface="Baskerville Old Face" panose="02020602080505020303" pitchFamily="18" charset="0"/>
            </a:endParaRPr>
          </a:p>
        </p:txBody>
      </p:sp>
      <p:sp>
        <p:nvSpPr>
          <p:cNvPr id="10" name="Rectangle 9"/>
          <p:cNvSpPr/>
          <p:nvPr/>
        </p:nvSpPr>
        <p:spPr>
          <a:xfrm>
            <a:off x="3992610" y="4699025"/>
            <a:ext cx="3232438" cy="83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Baskerville Old Face" panose="02020602080505020303" pitchFamily="18" charset="0"/>
              </a:rPr>
              <a:t>Collection Drum to which water is added</a:t>
            </a:r>
            <a:endParaRPr lang="en-GB" sz="2800" dirty="0">
              <a:solidFill>
                <a:schemeClr val="tx1"/>
              </a:solidFill>
              <a:latin typeface="Baskerville Old Face" panose="02020602080505020303" pitchFamily="18" charset="0"/>
            </a:endParaRPr>
          </a:p>
        </p:txBody>
      </p:sp>
      <p:sp>
        <p:nvSpPr>
          <p:cNvPr id="11" name="Rounded Rectangle 10"/>
          <p:cNvSpPr/>
          <p:nvPr/>
        </p:nvSpPr>
        <p:spPr>
          <a:xfrm>
            <a:off x="7566089" y="4699025"/>
            <a:ext cx="3535500" cy="8388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askerville Old Face" panose="02020602080505020303" pitchFamily="18" charset="0"/>
              </a:rPr>
              <a:t>Occasional Stirring is necessary</a:t>
            </a:r>
            <a:endParaRPr lang="en-GB" sz="32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890835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327</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Albertus Medium</vt:lpstr>
      <vt:lpstr>Algerian</vt:lpstr>
      <vt:lpstr>Arial</vt:lpstr>
      <vt:lpstr>Baskerville Old Face</vt:lpstr>
      <vt:lpstr>Bernard MT Condensed</vt:lpstr>
      <vt:lpstr>Book Antiqua</vt:lpstr>
      <vt:lpstr>Calibri</vt:lpstr>
      <vt:lpstr>Calibri Light</vt:lpstr>
      <vt:lpstr>Footlight MT Light</vt:lpstr>
      <vt:lpstr>French Script MT</vt:lpstr>
      <vt:lpstr>Old English Text MT</vt:lpstr>
      <vt:lpstr>Showcard Gothic</vt:lpstr>
      <vt:lpstr>Times New Roman</vt:lpstr>
      <vt:lpstr>Wingdings</vt:lpstr>
      <vt:lpstr>Office Theme</vt:lpstr>
      <vt:lpstr>SEWING HOPE FOR THE PLANET  </vt:lpstr>
      <vt:lpstr>PowerPoint Presentation</vt:lpstr>
      <vt:lpstr>PowerPoint Presentation</vt:lpstr>
      <vt:lpstr>PowerPoint Presentation</vt:lpstr>
      <vt:lpstr>PowerPoint Presentation</vt:lpstr>
      <vt:lpstr>The method of our biologic insecticide is simple. The originals recipe is as follows: </vt:lpstr>
      <vt:lpstr>  Chop 5 large onions into small pieces, add 5 litres of water, keep for 5 days by occasional stirring, then  crush  5 cloves of garlick and add. Stir well and keep another day.  Then filter it.  The filtrate can be diluted 1/10 for use of spraying directly on to the plants or for watering the plants or both. Watering young seedlings protects them 100% from cutworms and other harmful insects or pests.</vt:lpstr>
      <vt:lpstr>We have started  a somewhat modified method.  We collect all the onion wastes from the kitchen, also the peals,- add water and place them into a drum and keep the drum (for weeks on end) until it is full with these remnants. Occasional stirring is needed. </vt:lpstr>
      <vt:lpstr>PowerPoint Presentation</vt:lpstr>
      <vt:lpstr>PowerPoint Presentation</vt:lpstr>
      <vt:lpstr>PowerPoint Presentation</vt:lpstr>
      <vt:lpstr>PowerPoint Presentation</vt:lpstr>
      <vt:lpstr>PowerPoint Presentation</vt:lpstr>
      <vt:lpstr>Recommendation</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SEWING HOPE FOR THE PLANET</dc:title>
  <dc:creator>User</dc:creator>
  <cp:lastModifiedBy>User</cp:lastModifiedBy>
  <cp:revision>12</cp:revision>
  <dcterms:created xsi:type="dcterms:W3CDTF">2019-04-08T16:37:19Z</dcterms:created>
  <dcterms:modified xsi:type="dcterms:W3CDTF">2019-04-08T17:48:47Z</dcterms:modified>
</cp:coreProperties>
</file>