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40"/>
  </p:notesMasterIdLst>
  <p:sldIdLst>
    <p:sldId id="260" r:id="rId5"/>
    <p:sldId id="276" r:id="rId6"/>
    <p:sldId id="270" r:id="rId7"/>
    <p:sldId id="271" r:id="rId8"/>
    <p:sldId id="288" r:id="rId9"/>
    <p:sldId id="300" r:id="rId10"/>
    <p:sldId id="301" r:id="rId11"/>
    <p:sldId id="302" r:id="rId12"/>
    <p:sldId id="303" r:id="rId13"/>
    <p:sldId id="279" r:id="rId14"/>
    <p:sldId id="277" r:id="rId15"/>
    <p:sldId id="294" r:id="rId16"/>
    <p:sldId id="266" r:id="rId17"/>
    <p:sldId id="265" r:id="rId18"/>
    <p:sldId id="295" r:id="rId19"/>
    <p:sldId id="273" r:id="rId20"/>
    <p:sldId id="257" r:id="rId21"/>
    <p:sldId id="296" r:id="rId22"/>
    <p:sldId id="297" r:id="rId23"/>
    <p:sldId id="280" r:id="rId24"/>
    <p:sldId id="268" r:id="rId25"/>
    <p:sldId id="283" r:id="rId26"/>
    <p:sldId id="289" r:id="rId27"/>
    <p:sldId id="292" r:id="rId28"/>
    <p:sldId id="290" r:id="rId29"/>
    <p:sldId id="278" r:id="rId30"/>
    <p:sldId id="291" r:id="rId31"/>
    <p:sldId id="287" r:id="rId32"/>
    <p:sldId id="299" r:id="rId33"/>
    <p:sldId id="298" r:id="rId34"/>
    <p:sldId id="284" r:id="rId35"/>
    <p:sldId id="261" r:id="rId36"/>
    <p:sldId id="282" r:id="rId37"/>
    <p:sldId id="286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339933"/>
    <a:srgbClr val="990033"/>
    <a:srgbClr val="FFFFFF"/>
    <a:srgbClr val="9BBB59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12118-E740-4F05-9D4A-C33AB496BC3A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FF7D1-2954-4216-B803-29D137930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(ammonium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lauryl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sulfate / ammonium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laureth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sulfate)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(sodium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lauryl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sulfate and its gentler form sodium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lauryl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ether sulfate) 2.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(ammonium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lauryl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sulfate and its gentler 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FF7D1-2954-4216-B803-29D1379308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jenz\AppData\Local\Microsoft\Windows\Temporary Internet Files\Content.IE5\EUEP9VTG\MPj0433105000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2819400"/>
            <a:ext cx="4038600" cy="40386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8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A125-0523-4FFD-9E5A-764FA34E6EF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48F5-F6BB-49B5-A090-40E792A6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/>
          <a:solidFill>
            <a:schemeClr val="accent3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028"/>
          <p:cNvPicPr>
            <a:picLocks noChangeAspect="1" noChangeArrowheads="1"/>
          </p:cNvPicPr>
          <p:nvPr/>
        </p:nvPicPr>
        <p:blipFill>
          <a:blip r:embed="rId2" cstate="print"/>
          <a:srcRect l="9166" r="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18288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" descr="IMG_8778"/>
          <p:cNvPicPr>
            <a:picLocks noChangeAspect="1" noChangeArrowheads="1"/>
          </p:cNvPicPr>
          <p:nvPr/>
        </p:nvPicPr>
        <p:blipFill>
          <a:blip r:embed="rId3" cstate="print">
            <a:lum contrast="54000"/>
          </a:blip>
          <a:srcRect l="27565" t="3333" r="3333"/>
          <a:stretch>
            <a:fillRect/>
          </a:stretch>
        </p:blipFill>
        <p:spPr bwMode="auto">
          <a:xfrm>
            <a:off x="2819400" y="2819400"/>
            <a:ext cx="3276600" cy="25146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 rot="20512563">
            <a:off x="318211" y="982693"/>
            <a:ext cx="54573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C.A.R.E.S.</a:t>
            </a:r>
            <a:endParaRPr lang="en-US" sz="9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103674"/>
            <a:ext cx="77208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ommunity </a:t>
            </a:r>
            <a:r>
              <a:rPr lang="en-US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wareness to</a:t>
            </a:r>
          </a:p>
          <a:p>
            <a:pPr algn="ctr"/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estore 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arth 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ystem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ordonfire.org/wof-site/media/prayergraphiclaudatosipopefranci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7191"/>
          <a:stretch>
            <a:fillRect/>
          </a:stretch>
        </p:blipFill>
        <p:spPr bwMode="auto">
          <a:xfrm>
            <a:off x="1" y="1"/>
            <a:ext cx="920882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43000"/>
            <a:ext cx="33528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YES!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4" name="Picture 3" descr="C:\Users\Agnes\Pictures\MMB graphics\MMB 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786" y="228600"/>
            <a:ext cx="1702446" cy="1676400"/>
          </a:xfrm>
          <a:prstGeom prst="ellipse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es\Pictures\CARES\logo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l="14706" t="1573" r="13235"/>
          <a:stretch>
            <a:fillRect/>
          </a:stretch>
        </p:blipFill>
        <p:spPr bwMode="auto">
          <a:xfrm>
            <a:off x="5028112" y="3429000"/>
            <a:ext cx="4115888" cy="3429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As an institute of Mercedarian Missionaries of Bérriz, with our Lay partners…</a:t>
            </a:r>
            <a:endParaRPr lang="en-US" sz="36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038600"/>
            <a:ext cx="4343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4488" lvl="0" indent="-344488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Britannic Bold" pitchFamily="34" charset="0"/>
              </a:rPr>
              <a:t> liberating her from the chains of human exploitation and  destruction.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524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celebrate this Extraordinary Jubilee of Mercy by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22860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4813" lvl="0" indent="-404813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Britannic Bold" pitchFamily="34" charset="0"/>
              </a:rPr>
              <a:t> living out </a:t>
            </a:r>
            <a:r>
              <a:rPr lang="en-US" sz="3200" b="1" dirty="0" smtClean="0">
                <a:solidFill>
                  <a:srgbClr val="00B050"/>
                </a:solidFill>
                <a:latin typeface="Britannic Bold" pitchFamily="34" charset="0"/>
              </a:rPr>
              <a:t>MERCY 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Britannic Bold" pitchFamily="34" charset="0"/>
              </a:rPr>
              <a:t>or our Mother Earth and for one another in this Community of Life and</a:t>
            </a:r>
          </a:p>
          <a:p>
            <a:pPr marL="344488" lvl="0" indent="-344488">
              <a:spcBef>
                <a:spcPct val="2000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Britannic Bold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nes\Pictures\CARES\permacul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203" y="1143000"/>
            <a:ext cx="5844260" cy="5410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1750" y="197823"/>
            <a:ext cx="6556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ARES Development Concept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rgbClr val="FFFF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2819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design system for ecological and sustainable living, integrating plants, animals, people, building and community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l"/>
            <a:r>
              <a:rPr lang="en-US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Therefore, in CARES…</a:t>
            </a:r>
            <a:endParaRPr lang="en-US" b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20574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Zones 1- 6 are designed and interconnected with each other to create alternative, sustainable food growing and for the wellness of the whole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COMMUNITY of LIFE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429000"/>
            <a:ext cx="5638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and how we as human beings can live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interdependently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with all of God’s creation, our Earth and Universe, using wisely Mother Earth’s limited resources…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IMG_8778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 l="35857" t="26533" r="13205"/>
          <a:stretch>
            <a:fillRect/>
          </a:stretch>
        </p:blipFill>
        <p:spPr bwMode="auto">
          <a:xfrm>
            <a:off x="6623592" y="3962400"/>
            <a:ext cx="1640163" cy="1524000"/>
          </a:xfrm>
          <a:prstGeom prst="ellipse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yi\Documents\Pictures\CARES\Group\CARE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4419600" y="3505200"/>
            <a:ext cx="1905000" cy="1600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19800" y="3276600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857500" y="2324100"/>
            <a:ext cx="3886200" cy="3810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53200" y="2209800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2667000" y="3810000"/>
            <a:ext cx="1752600" cy="1066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67200" y="3733800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4572000" y="5181600"/>
            <a:ext cx="2133600" cy="914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553200" y="5105400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1066800" y="914400"/>
            <a:ext cx="6629400" cy="403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543800" y="838200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762000" y="685800"/>
            <a:ext cx="1981200" cy="1371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819400" y="457200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200" y="5181600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ZONE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4600" y="6172200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ZONE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0" y="4876800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ZONE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1000" y="6096000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ZONE 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" y="2057400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ZONE 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" y="4953000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ZONE 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38600" y="5410200"/>
            <a:ext cx="12192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VEGETABLES</a:t>
            </a:r>
            <a:endParaRPr lang="en-US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2286000" y="6400800"/>
            <a:ext cx="12192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LIVESTOCK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57400" y="5105400"/>
            <a:ext cx="12192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HERBAL &amp; </a:t>
            </a:r>
            <a:r>
              <a:rPr lang="en-US" sz="1400" b="1" dirty="0" smtClean="0"/>
              <a:t>FLOWERING PLANTS</a:t>
            </a:r>
            <a:endParaRPr lang="en-US" sz="1400" b="1" dirty="0"/>
          </a:p>
        </p:txBody>
      </p:sp>
      <p:sp>
        <p:nvSpPr>
          <p:cNvPr id="35" name="Rectangle 34"/>
          <p:cNvSpPr/>
          <p:nvPr/>
        </p:nvSpPr>
        <p:spPr>
          <a:xfrm>
            <a:off x="3962400" y="6324600"/>
            <a:ext cx="12192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FRUIT TREES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3400" y="5181600"/>
            <a:ext cx="11430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WILDLIFE: FOREST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76200" y="2286000"/>
            <a:ext cx="13716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AQUAPHONICS</a:t>
            </a:r>
          </a:p>
        </p:txBody>
      </p:sp>
      <p:sp>
        <p:nvSpPr>
          <p:cNvPr id="34" name="7-Point Star 33"/>
          <p:cNvSpPr/>
          <p:nvPr/>
        </p:nvSpPr>
        <p:spPr>
          <a:xfrm>
            <a:off x="6781800" y="3124200"/>
            <a:ext cx="381000" cy="3810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Callout 37"/>
          <p:cNvSpPr/>
          <p:nvPr/>
        </p:nvSpPr>
        <p:spPr>
          <a:xfrm>
            <a:off x="7620000" y="2438400"/>
            <a:ext cx="1143000" cy="685800"/>
          </a:xfrm>
          <a:prstGeom prst="wedgeEllipseCallout">
            <a:avLst>
              <a:gd name="adj1" fmla="val -90669"/>
              <a:gd name="adj2" fmla="val 679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 are here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nes\Pictures\CARES\earth system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799" y="1522288"/>
            <a:ext cx="5791199" cy="5335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6600"/>
                </a:solidFill>
                <a:effectLst>
                  <a:glow rad="228600">
                    <a:srgbClr val="FFFF00"/>
                  </a:glow>
                </a:effectLst>
                <a:latin typeface="Arial Rounded MT Bold" pitchFamily="34" charset="0"/>
              </a:rPr>
              <a:t>As </a:t>
            </a:r>
            <a:r>
              <a:rPr lang="en-US" dirty="0" smtClean="0">
                <a:solidFill>
                  <a:srgbClr val="006600"/>
                </a:solidFill>
                <a:effectLst>
                  <a:glow rad="228600">
                    <a:srgbClr val="FFFF00"/>
                  </a:glow>
                </a:effectLst>
                <a:latin typeface="Arial Rounded MT Bold" pitchFamily="34" charset="0"/>
              </a:rPr>
              <a:t>guests in </a:t>
            </a:r>
            <a:r>
              <a:rPr lang="en-US" smtClean="0">
                <a:solidFill>
                  <a:srgbClr val="006600"/>
                </a:solidFill>
                <a:effectLst>
                  <a:glow rad="228600">
                    <a:srgbClr val="FFFF00"/>
                  </a:glow>
                </a:effectLst>
                <a:latin typeface="Arial Rounded MT Bold" pitchFamily="34" charset="0"/>
              </a:rPr>
              <a:t>this our  </a:t>
            </a:r>
            <a:r>
              <a:rPr lang="en-US" dirty="0" smtClean="0">
                <a:solidFill>
                  <a:srgbClr val="006600"/>
                </a:solidFill>
                <a:effectLst>
                  <a:glow rad="228600">
                    <a:srgbClr val="FFFF00"/>
                  </a:glow>
                </a:effectLst>
                <a:latin typeface="Arial Rounded MT Bold" pitchFamily="34" charset="0"/>
              </a:rPr>
              <a:t>“COMMON HOME,” </a:t>
            </a:r>
            <a:r>
              <a:rPr lang="en-US" dirty="0" smtClean="0">
                <a:solidFill>
                  <a:srgbClr val="006600"/>
                </a:solidFill>
                <a:effectLst>
                  <a:glow rad="228600">
                    <a:srgbClr val="FFFF00"/>
                  </a:glow>
                </a:effectLst>
                <a:latin typeface="Arial Rounded MT Bold" pitchFamily="34" charset="0"/>
              </a:rPr>
              <a:t>we invite you </a:t>
            </a:r>
            <a:r>
              <a:rPr lang="en-US" dirty="0" smtClean="0">
                <a:solidFill>
                  <a:srgbClr val="006600"/>
                </a:solidFill>
                <a:effectLst>
                  <a:glow rad="228600">
                    <a:srgbClr val="FFFF00"/>
                  </a:glow>
                </a:effectLst>
                <a:latin typeface="Arial Rounded MT Bold" pitchFamily="34" charset="0"/>
              </a:rPr>
              <a:t>to -   </a:t>
            </a:r>
            <a:endParaRPr lang="en-US" dirty="0">
              <a:solidFill>
                <a:srgbClr val="006600"/>
              </a:solidFill>
              <a:effectLst>
                <a:glow rad="228600">
                  <a:srgbClr val="FFFF00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47800"/>
            <a:ext cx="38100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/>
                <a:solidFill>
                  <a:srgbClr val="006600"/>
                </a:solidFill>
                <a:latin typeface="Arial Rounded MT Bold" pitchFamily="34" charset="0"/>
                <a:ea typeface="+mj-ea"/>
                <a:cs typeface="+mj-cs"/>
              </a:rPr>
              <a:t>c</a:t>
            </a:r>
            <a:r>
              <a:rPr kumimoji="0" lang="en-US" sz="4400" b="1" i="0" u="none" strike="noStrike" kern="1200" cap="none" spc="0" normalizeH="0" baseline="0" noProof="0" dirty="0" err="1" smtClean="0">
                <a:ln/>
                <a:solidFill>
                  <a:srgbClr val="0066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ooperate</a:t>
            </a: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0066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in restoring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/>
                <a:solidFill>
                  <a:srgbClr val="006600"/>
                </a:solidFill>
                <a:latin typeface="Arial Rounded MT Bold" pitchFamily="34" charset="0"/>
                <a:ea typeface="+mj-ea"/>
                <a:cs typeface="+mj-cs"/>
              </a:rPr>
              <a:t>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0066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EARTH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/>
                <a:solidFill>
                  <a:srgbClr val="006600"/>
                </a:solidFill>
                <a:latin typeface="Arial Rounded MT Bold" pitchFamily="34" charset="0"/>
                <a:ea typeface="+mj-ea"/>
                <a:cs typeface="+mj-cs"/>
              </a:rPr>
              <a:t>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/>
                <a:solidFill>
                  <a:srgbClr val="006600"/>
                </a:solidFill>
                <a:latin typeface="Arial Rounded MT Bold" pitchFamily="34" charset="0"/>
                <a:ea typeface="+mj-ea"/>
                <a:cs typeface="+mj-cs"/>
              </a:rPr>
              <a:t>d</a:t>
            </a:r>
            <a:r>
              <a:rPr kumimoji="0" lang="en-US" sz="4400" b="1" i="0" u="none" strike="noStrike" kern="1200" cap="none" spc="0" normalizeH="0" baseline="0" noProof="0" dirty="0" err="1" smtClean="0">
                <a:ln/>
                <a:solidFill>
                  <a:srgbClr val="0066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uring</a:t>
            </a: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0066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your stay here.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0066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505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Earth System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CARES:   Smoke-Free Zone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5" name="Picture 2" descr="http://www.vancitybuzz.com/wp-content/uploads/2014/07/smoke-free-zon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858000" cy="579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39933"/>
                </a:solidFill>
                <a:effectLst>
                  <a:glow rad="228600">
                    <a:srgbClr val="FFFF00"/>
                  </a:glow>
                </a:effectLst>
                <a:latin typeface="Britannic Bold" pitchFamily="34" charset="0"/>
              </a:rPr>
              <a:t>To keep the air that we breathe                        fresh and clean</a:t>
            </a:r>
            <a:endParaRPr lang="en-US" sz="4800" b="1" dirty="0">
              <a:solidFill>
                <a:srgbClr val="339933"/>
              </a:solidFill>
              <a:effectLst>
                <a:glow rad="228600">
                  <a:srgbClr val="FFFF00"/>
                </a:glo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u.edu/dining/files/2011/05/Zero-Waste-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4008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CARES: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944562"/>
          </a:xfrm>
        </p:spPr>
        <p:txBody>
          <a:bodyPr/>
          <a:lstStyle/>
          <a:p>
            <a:r>
              <a:rPr lang="en-US" dirty="0" smtClean="0"/>
              <a:t>What is Zero Waste?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Change our lifestyle by reducing waste volume and toxicity of waste and materials.</a:t>
            </a:r>
          </a:p>
          <a:p>
            <a:r>
              <a:rPr lang="en-US" b="1" dirty="0" smtClean="0"/>
              <a:t>Recognize that one’s person’s trash is another’s treasure.</a:t>
            </a:r>
          </a:p>
          <a:p>
            <a:r>
              <a:rPr lang="en-US" b="1" dirty="0" smtClean="0"/>
              <a:t>Recognize that all materials are resources.</a:t>
            </a:r>
            <a:endParaRPr lang="en-US" b="1" dirty="0"/>
          </a:p>
        </p:txBody>
      </p:sp>
      <p:pic>
        <p:nvPicPr>
          <p:cNvPr id="5123" name="Picture 3" descr="C:\Users\Agnes\Pictures\CARES\tzw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399213" cy="2160017"/>
          </a:xfrm>
          <a:prstGeom prst="rect">
            <a:avLst/>
          </a:prstGeom>
          <a:noFill/>
        </p:spPr>
      </p:pic>
      <p:pic>
        <p:nvPicPr>
          <p:cNvPr id="5124" name="Picture 4" descr="C:\Users\Agnes\Pictures\CARES\eathda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67000"/>
            <a:ext cx="3657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gnes\Pictures\CARES\Zero Waste Case  slide 1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G_87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54000"/>
          </a:blip>
          <a:srcRect l="42364" t="34775" r="17872" b="6353"/>
          <a:stretch>
            <a:fillRect/>
          </a:stretch>
        </p:blipFill>
        <p:spPr bwMode="auto">
          <a:xfrm>
            <a:off x="2514600" y="2286000"/>
            <a:ext cx="3733800" cy="3394364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10" name="Rectangle 9"/>
          <p:cNvSpPr/>
          <p:nvPr/>
        </p:nvSpPr>
        <p:spPr>
          <a:xfrm>
            <a:off x="304800" y="304800"/>
            <a:ext cx="86106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Warm WELCOME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1752600"/>
            <a:ext cx="3657600" cy="1066800"/>
          </a:xfrm>
        </p:spPr>
        <p:txBody>
          <a:bodyPr/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127005">
            <a:off x="173130" y="545499"/>
            <a:ext cx="8398005" cy="6436701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solidFill>
                  <a:srgbClr val="006600"/>
                </a:solidFill>
                <a:effectLst>
                  <a:glow rad="228600">
                    <a:srgbClr val="FFFF00"/>
                  </a:glow>
                </a:effectLst>
                <a:latin typeface="Arial Rounded MT Bold" pitchFamily="34" charset="0"/>
              </a:rPr>
              <a:t>COMMUNITY OF LIFE </a:t>
            </a:r>
            <a:endParaRPr lang="en-US" sz="6000" dirty="0">
              <a:solidFill>
                <a:srgbClr val="006600"/>
              </a:solidFill>
              <a:effectLst>
                <a:glow rad="228600">
                  <a:srgbClr val="FFFF00"/>
                </a:glo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562600" cy="1143000"/>
          </a:xfrm>
          <a:ln>
            <a:solidFill>
              <a:srgbClr val="339933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latin typeface="Forte" pitchFamily="66" charset="0"/>
              </a:rPr>
              <a:t>“What comes from the earth, goes back to the earth.”</a:t>
            </a:r>
            <a:endParaRPr lang="en-US" sz="36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2667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CARES does not have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basurahan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kindly bring your non-biodegradables back with you such as –</a:t>
            </a:r>
          </a:p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Plastics, tin foils…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Image result for images zero w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0"/>
            <a:ext cx="3209925" cy="1428750"/>
          </a:xfrm>
          <a:prstGeom prst="rect">
            <a:avLst/>
          </a:prstGeom>
          <a:noFill/>
        </p:spPr>
      </p:pic>
      <p:pic>
        <p:nvPicPr>
          <p:cNvPr id="33796" name="Picture 4" descr="http://www.zerowastecowichan.ca/sites/default/files/images/spotlight/zero-waste-easy-steps.png?1308076432"/>
          <p:cNvPicPr>
            <a:picLocks noChangeAspect="1" noChangeArrowheads="1"/>
          </p:cNvPicPr>
          <p:nvPr/>
        </p:nvPicPr>
        <p:blipFill>
          <a:blip r:embed="rId3" cstate="print"/>
          <a:srcRect b="12568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niverseofthoughts.com/wp-content/uploads/2016/03/save_water-50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08322"/>
            <a:ext cx="3429000" cy="29496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219200"/>
          </a:xfrm>
          <a:ln>
            <a:solidFill>
              <a:srgbClr val="339933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  conserves water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 l="19876" r="7928" b="14286"/>
          <a:stretch>
            <a:fillRect/>
          </a:stretch>
        </p:blipFill>
        <p:spPr bwMode="auto">
          <a:xfrm>
            <a:off x="228600" y="3886200"/>
            <a:ext cx="2743200" cy="2461846"/>
          </a:xfrm>
          <a:prstGeom prst="rect">
            <a:avLst/>
          </a:prstGeom>
          <a:noFill/>
        </p:spPr>
      </p:pic>
      <p:pic>
        <p:nvPicPr>
          <p:cNvPr id="8" name="Picture 2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95400"/>
            <a:ext cx="3505200" cy="23367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14478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 wasting 5 liters of water per minute while brushing your teeth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0" y="3810000"/>
            <a:ext cx="31242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Arial Rounded MT Bold" pitchFamily="34" charset="0"/>
              </a:rPr>
              <a:t>YES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to 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saving up to 8 gallons of water a day 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when you use a glass to brush your teeth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niverseofthoughts.com/wp-content/uploads/2016/03/save_water-50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0"/>
            <a:ext cx="1904999" cy="1752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858000" cy="1066800"/>
          </a:xfrm>
          <a:ln>
            <a:solidFill>
              <a:srgbClr val="33993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CARES: conserve water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676400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Up to 7 gallons of water is used every minute that the showerhead is running… wasted down the pipe.  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3962400"/>
            <a:ext cx="5715000" cy="1600200"/>
          </a:xfrm>
        </p:spPr>
        <p:txBody>
          <a:bodyPr>
            <a:noAutofit/>
          </a:bodyPr>
          <a:lstStyle/>
          <a:p>
            <a:pPr marL="60325" indent="-60325">
              <a:buNone/>
            </a:pPr>
            <a:r>
              <a:rPr lang="en-US" b="1" dirty="0" smtClean="0">
                <a:solidFill>
                  <a:srgbClr val="002060"/>
                </a:solidFill>
                <a:latin typeface="Bernard MT Condensed" pitchFamily="18" charset="0"/>
              </a:rPr>
              <a:t>And I can CHOOSE to use the pail to save water – a precious limited resource of Mother Earth.</a:t>
            </a:r>
          </a:p>
        </p:txBody>
      </p:sp>
      <p:pic>
        <p:nvPicPr>
          <p:cNvPr id="33798" name="Picture 6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971800" cy="2971800"/>
          </a:xfrm>
          <a:prstGeom prst="rect">
            <a:avLst/>
          </a:prstGeom>
          <a:noFill/>
        </p:spPr>
      </p:pic>
      <p:pic>
        <p:nvPicPr>
          <p:cNvPr id="33800" name="Picture 8" descr="http://c0263062.cdn.cloudfiles.rackspacecloud.com/content/images/560x390-080609-showerhead4_3x2_a03cae7be4beb79a9b31c60874474a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3200400" cy="2133600"/>
          </a:xfrm>
          <a:prstGeom prst="rect">
            <a:avLst/>
          </a:prstGeom>
          <a:noFill/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228600" y="5791200"/>
            <a:ext cx="5638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60325" marR="0" lvl="0" indent="-60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oadway" pitchFamily="82" charset="0"/>
              </a:rPr>
              <a:t>The  </a:t>
            </a:r>
            <a:r>
              <a:rPr kumimoji="0" lang="en-US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oadway" pitchFamily="82" charset="0"/>
              </a:rPr>
              <a:t>CHOICE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oadway" pitchFamily="82" charset="0"/>
              </a:rPr>
              <a:t> is yours!!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niverseofthoughts.com/wp-content/uploads/2016/03/save_water-50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0"/>
            <a:ext cx="1904999" cy="1752600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1066800"/>
          </a:xfrm>
          <a:ln>
            <a:solidFill>
              <a:srgbClr val="33993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 conserves water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209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use as less water as possible when you shower or when you bathe.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4419600"/>
            <a:ext cx="5715000" cy="2286000"/>
          </a:xfrm>
        </p:spPr>
        <p:txBody>
          <a:bodyPr>
            <a:noAutofit/>
          </a:bodyPr>
          <a:lstStyle/>
          <a:p>
            <a:pPr marL="60325" indent="-60325">
              <a:buNone/>
            </a:pPr>
            <a:r>
              <a:rPr lang="en-US" b="1" dirty="0" smtClean="0">
                <a:solidFill>
                  <a:srgbClr val="002060"/>
                </a:solidFill>
                <a:latin typeface="Bernard MT Condensed" pitchFamily="18" charset="0"/>
              </a:rPr>
              <a:t>Usually, half a pail is enough for taking a bath.</a:t>
            </a:r>
          </a:p>
          <a:p>
            <a:pPr marL="60325" indent="-60325">
              <a:buNone/>
            </a:pPr>
            <a:r>
              <a:rPr lang="en-US" b="1" dirty="0" smtClean="0">
                <a:solidFill>
                  <a:srgbClr val="002060"/>
                </a:solidFill>
                <a:latin typeface="Bernard MT Condensed" pitchFamily="18" charset="0"/>
              </a:rPr>
              <a:t>A pail-full or a bit more is needed when you wash your hair.</a:t>
            </a:r>
          </a:p>
        </p:txBody>
      </p:sp>
      <p:pic>
        <p:nvPicPr>
          <p:cNvPr id="33798" name="Picture 6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2971800" cy="2971800"/>
          </a:xfrm>
          <a:prstGeom prst="rect">
            <a:avLst/>
          </a:prstGeom>
          <a:noFill/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3733800" y="1447800"/>
            <a:ext cx="5105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325" marR="0" lvl="0" indent="-60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oadway" pitchFamily="82" charset="0"/>
              </a:rPr>
              <a:t>Our Request is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niverseofthoughts.com/wp-content/uploads/2016/03/save_water-50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0"/>
            <a:ext cx="1904999" cy="1752600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1066800"/>
          </a:xfrm>
          <a:ln>
            <a:solidFill>
              <a:srgbClr val="33993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 conserves water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4267200"/>
            <a:ext cx="5715000" cy="2438400"/>
          </a:xfrm>
        </p:spPr>
        <p:txBody>
          <a:bodyPr>
            <a:noAutofit/>
          </a:bodyPr>
          <a:lstStyle/>
          <a:p>
            <a:pPr marL="60325" indent="-60325">
              <a:buNone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You please hold on to your glass for the whole day…</a:t>
            </a:r>
          </a:p>
          <a:p>
            <a:pPr marL="60325" indent="-60325">
              <a:buNone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And kindly finish the water in your glass when you drink…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685800" y="144780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60325" marR="0" lvl="0" indent="-60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oadway" pitchFamily="82" charset="0"/>
              </a:rPr>
              <a:t>If you do not have a water bottle, We Request  that -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oadway" pitchFamily="82" charset="0"/>
            </a:endParaRPr>
          </a:p>
        </p:txBody>
      </p:sp>
      <p:pic>
        <p:nvPicPr>
          <p:cNvPr id="2050" name="Picture 2" descr="C:\Users\Agnes\Pictures\CARES\5-Water-Glasses-Filter.jpg"/>
          <p:cNvPicPr>
            <a:picLocks noChangeAspect="1" noChangeArrowheads="1"/>
          </p:cNvPicPr>
          <p:nvPr/>
        </p:nvPicPr>
        <p:blipFill>
          <a:blip r:embed="rId3" cstate="print"/>
          <a:srcRect l="5589" t="29787" r="5924" b="16312"/>
          <a:stretch>
            <a:fillRect/>
          </a:stretch>
        </p:blipFill>
        <p:spPr bwMode="auto">
          <a:xfrm>
            <a:off x="1066800" y="2286000"/>
            <a:ext cx="4191000" cy="1676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Agnes\Pictures\CARES\glass emp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6742" y="1905001"/>
            <a:ext cx="161817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ln>
            <a:solidFill>
              <a:srgbClr val="339933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CARES: protects our soil</a:t>
            </a:r>
            <a:endParaRPr lang="en-US" dirty="0"/>
          </a:p>
        </p:txBody>
      </p:sp>
      <p:pic>
        <p:nvPicPr>
          <p:cNvPr id="6146" name="Picture 2" descr="http://www.wakeforestnc.gov/Data/Sites/1/media/departments/engineering/s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32766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1371600"/>
            <a:ext cx="83820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0325" marR="0" lvl="0" indent="-60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WATER that we use to wash our hands and bodies goes back to the earth tenderly and gently… to be REUSED and RECYCLED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by the earth system…</a:t>
            </a:r>
          </a:p>
          <a:p>
            <a:pPr marL="60325" marR="0" lvl="0" indent="-60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gnes\Pictures\CARES\12219599_1019235031431128_2345069026976487362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5181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ln>
            <a:solidFill>
              <a:srgbClr val="339933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CARES: protects our soil</a:t>
            </a:r>
            <a:endParaRPr lang="en-US" dirty="0"/>
          </a:p>
        </p:txBody>
      </p:sp>
      <p:pic>
        <p:nvPicPr>
          <p:cNvPr id="6146" name="Picture 2" descr="http://www.wakeforestnc.gov/Data/Sites/1/media/departments/engineering/s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32766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1295400"/>
            <a:ext cx="8534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325" marR="0" lvl="0" indent="-60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Therefore, we REFUSE… Germicidal soap since they kill the bacteria, microorganisms that are in the soil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http://ecx.images-amazon.com/images/I/41SKy5VHekL.jpg"/>
          <p:cNvPicPr>
            <a:picLocks noChangeAspect="1" noChangeArrowheads="1"/>
          </p:cNvPicPr>
          <p:nvPr/>
        </p:nvPicPr>
        <p:blipFill>
          <a:blip r:embed="rId3" cstate="print"/>
          <a:srcRect l="17600" t="23342" r="15200" b="21485"/>
          <a:stretch>
            <a:fillRect/>
          </a:stretch>
        </p:blipFill>
        <p:spPr bwMode="auto">
          <a:xfrm rot="20033363">
            <a:off x="971741" y="3588172"/>
            <a:ext cx="2461846" cy="1524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638801"/>
            <a:ext cx="6705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Only biodegradable or herbal soap are allowed… 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6150" name="Picture 6" descr="https://www.bigbag.com.ph/wp-content/uploads/2015/12/Bioderm-Freshen-Family-Germicidal-Soap-135g.jpg"/>
          <p:cNvPicPr>
            <a:picLocks noChangeAspect="1" noChangeArrowheads="1"/>
          </p:cNvPicPr>
          <p:nvPr/>
        </p:nvPicPr>
        <p:blipFill>
          <a:blip r:embed="rId4" cstate="print"/>
          <a:srcRect l="18823" t="26543" r="18824" b="15394"/>
          <a:stretch>
            <a:fillRect/>
          </a:stretch>
        </p:blipFill>
        <p:spPr bwMode="auto">
          <a:xfrm>
            <a:off x="3276600" y="4038600"/>
            <a:ext cx="2192383" cy="1447800"/>
          </a:xfrm>
          <a:prstGeom prst="rect">
            <a:avLst/>
          </a:prstGeom>
          <a:noFill/>
        </p:spPr>
      </p:pic>
      <p:pic>
        <p:nvPicPr>
          <p:cNvPr id="6152" name="Picture 8" descr="http://gomart.pk/image/cache/data/incoming/content/images/thumbs/safeguard-pure-white-soap-115g-gomart-pakistan-1048-500x500.jpeg"/>
          <p:cNvPicPr>
            <a:picLocks noChangeAspect="1" noChangeArrowheads="1"/>
          </p:cNvPicPr>
          <p:nvPr/>
        </p:nvPicPr>
        <p:blipFill>
          <a:blip r:embed="rId5" cstate="print"/>
          <a:srcRect l="3200" t="20800" r="4000" b="23200"/>
          <a:stretch>
            <a:fillRect/>
          </a:stretch>
        </p:blipFill>
        <p:spPr bwMode="auto">
          <a:xfrm rot="646282">
            <a:off x="5127090" y="2924517"/>
            <a:ext cx="2057400" cy="1241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ln>
            <a:solidFill>
              <a:srgbClr val="339933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  protects our soil</a:t>
            </a:r>
            <a:endParaRPr lang="en-US" dirty="0"/>
          </a:p>
        </p:txBody>
      </p:sp>
      <p:pic>
        <p:nvPicPr>
          <p:cNvPr id="6146" name="Picture 2" descr="http://www.wakeforestnc.gov/Data/Sites/1/media/departments/engineering/s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32766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1447800"/>
            <a:ext cx="8534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60325" marR="0" lvl="0" indent="-60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 REFUSE… the use of shampoo that contains phthalate,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sulfate, silicon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paraben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PEGS, ALS/ALES, SLS/SLES…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since these are harmful chemicals that poison our soil.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638801"/>
            <a:ext cx="6705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Only organic, natural or herbal shampoo are allowed… 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026" name="Picture 2" descr="C:\Users\Agnes\Pictures\CARES\55151879aa6f1fc9dda7c3a2aeeaea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2728911" cy="17169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Agnes\Pictures\CARES\e95891146e1e4bd9_shampoo.x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505200"/>
            <a:ext cx="1981200" cy="19134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Users\Agnes\Pictures\CARES\Sunsilk_Shine_450x450_tcm84-293090.gif"/>
          <p:cNvPicPr>
            <a:picLocks noChangeAspect="1" noChangeArrowheads="1"/>
          </p:cNvPicPr>
          <p:nvPr/>
        </p:nvPicPr>
        <p:blipFill>
          <a:blip r:embed="rId6" cstate="print"/>
          <a:srcRect l="32222" r="32222"/>
          <a:stretch>
            <a:fillRect/>
          </a:stretch>
        </p:blipFill>
        <p:spPr bwMode="auto">
          <a:xfrm>
            <a:off x="533400" y="3657600"/>
            <a:ext cx="734907" cy="19145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rgbClr val="339933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Mabuhay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Kalikasan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Store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153400" cy="19811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Sells some products that are eco-friendly and not destructive to our soil and to us humans if you need…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G_8778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 l="35857" t="26533" r="13205"/>
          <a:stretch>
            <a:fillRect/>
          </a:stretch>
        </p:blipFill>
        <p:spPr bwMode="auto">
          <a:xfrm>
            <a:off x="7649041" y="228600"/>
            <a:ext cx="1230122" cy="1143000"/>
          </a:xfrm>
          <a:prstGeom prst="ellipse">
            <a:avLst/>
          </a:prstGeom>
          <a:noFill/>
          <a:effectLst/>
        </p:spPr>
      </p:pic>
      <p:pic>
        <p:nvPicPr>
          <p:cNvPr id="1026" name="Picture 2" descr="http://www.rakceramics.com/images/eco-friendly-banner.png"/>
          <p:cNvPicPr>
            <a:picLocks noChangeAspect="1" noChangeArrowheads="1"/>
          </p:cNvPicPr>
          <p:nvPr/>
        </p:nvPicPr>
        <p:blipFill>
          <a:blip r:embed="rId3" cstate="print"/>
          <a:srcRect l="29393" r="1597"/>
          <a:stretch>
            <a:fillRect/>
          </a:stretch>
        </p:blipFill>
        <p:spPr bwMode="auto">
          <a:xfrm>
            <a:off x="5715000" y="3962400"/>
            <a:ext cx="3429000" cy="2895600"/>
          </a:xfrm>
          <a:prstGeom prst="rect">
            <a:avLst/>
          </a:prstGeom>
          <a:noFill/>
        </p:spPr>
      </p:pic>
      <p:pic>
        <p:nvPicPr>
          <p:cNvPr id="1028" name="Picture 4" descr="http://www.wallmonkeys.com/blog/wp-content/gallery/blog/e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5791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  <a:ln>
            <a:solidFill>
              <a:srgbClr val="339933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  recycle -</a:t>
            </a:r>
            <a:endParaRPr lang="en-US" dirty="0"/>
          </a:p>
        </p:txBody>
      </p:sp>
      <p:pic>
        <p:nvPicPr>
          <p:cNvPr id="4" name="Picture 2" descr="C:\Users\Agnes\Pictures\earth care\make every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581400"/>
            <a:ext cx="2286000" cy="1981200"/>
          </a:xfrm>
          <a:prstGeom prst="ellipse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 not throw these toilet paper core in the trash cans that are inside the toilets.</a:t>
            </a:r>
          </a:p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only for the feminine sanitary napkins.  For Ladies, kindly wrapped them with the newspaper that are provided for.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gnes\Pictures\CARES\toilet paper ro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258127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gnes\Pictures\CARES\global_design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838"/>
            <a:ext cx="9144000" cy="67411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7703" y="381000"/>
            <a:ext cx="4333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ommunity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rgbClr val="FFFF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7886728" cy="3170099"/>
          </a:xfrm>
          <a:prstGeom prst="rect">
            <a:avLst/>
          </a:prstGeom>
          <a:solidFill>
            <a:srgbClr val="9BBB59">
              <a:alpha val="89804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We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form a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COMMUNITY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who commit ourselves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to care, to restore the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Earth System and to form part 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of the                           COMMUNITY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Of  life. 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ommunity </a:t>
            </a:r>
            <a:r>
              <a:rPr lang="en-US" sz="32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wareness to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estore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arth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ystem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In CARES,</a:t>
            </a:r>
            <a:endParaRPr lang="en-US" dirty="0"/>
          </a:p>
        </p:txBody>
      </p:sp>
      <p:pic>
        <p:nvPicPr>
          <p:cNvPr id="1027" name="Picture 3" descr="C:\Users\Agnes\Pictures\CARES\earth-day-is-everyda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5257800" cy="4815437"/>
          </a:xfrm>
          <a:prstGeom prst="rect">
            <a:avLst/>
          </a:prstGeom>
          <a:noFill/>
        </p:spPr>
      </p:pic>
      <p:pic>
        <p:nvPicPr>
          <p:cNvPr id="4" name="Picture 2" descr="C:\Users\Agnes\Pictures\earth care\make everyd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81400"/>
            <a:ext cx="2286000" cy="19812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s://www.pmap.co/c/5535e48e/images/article/7779/planting-earth-dayiStock_000006715814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4038600"/>
            <a:ext cx="4419600" cy="2586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3581400"/>
          </a:xfrm>
        </p:spPr>
        <p:txBody>
          <a:bodyPr>
            <a:normAutofit fontScale="90000"/>
          </a:bodyPr>
          <a:lstStyle/>
          <a:p>
            <a:pPr marL="465138" indent="-465138"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And  Earth Care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part of our daily  schedule as our simple way to say “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to Mother Earth who always provides us with food, water… all that we need for physical health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s://www.wakerad.com/wp-content/uploads/sites/9/2013/01/eco_head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449579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G_8778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 l="35857" t="26533" r="13205"/>
          <a:stretch>
            <a:fillRect/>
          </a:stretch>
        </p:blipFill>
        <p:spPr bwMode="auto">
          <a:xfrm>
            <a:off x="6705600" y="4038600"/>
            <a:ext cx="1476147" cy="1371600"/>
          </a:xfrm>
          <a:prstGeom prst="ellipse">
            <a:avLst/>
          </a:prstGeom>
          <a:noFill/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1828800"/>
            <a:ext cx="58674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your COOPERATION to turn off lights when not in use</a:t>
            </a:r>
            <a:endParaRPr lang="en-US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encrypted-tbn3.gstatic.com/images?q=tbn:ANd9GcTEXQazQczPIj5P9yFRRvAHEl_GjV5Tie0AwrDBLuU-5lYtB7ZA"/>
          <p:cNvPicPr>
            <a:picLocks noChangeAspect="1" noChangeArrowheads="1"/>
          </p:cNvPicPr>
          <p:nvPr/>
        </p:nvPicPr>
        <p:blipFill>
          <a:blip r:embed="rId3" cstate="print"/>
          <a:srcRect l="12490" t="10811" r="12568" b="10811"/>
          <a:stretch>
            <a:fillRect/>
          </a:stretch>
        </p:blipFill>
        <p:spPr bwMode="auto">
          <a:xfrm>
            <a:off x="5715000" y="3807460"/>
            <a:ext cx="3155732" cy="3050540"/>
          </a:xfrm>
          <a:prstGeom prst="ellipse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39933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  saves ENERGY</a:t>
            </a:r>
            <a:endParaRPr lang="en-US" dirty="0"/>
          </a:p>
        </p:txBody>
      </p:sp>
      <p:pic>
        <p:nvPicPr>
          <p:cNvPr id="9" name="Picture 4" descr="http://images.recyclereminders.com/img/lg/S/conserve-energy-sign-s-7277.png"/>
          <p:cNvPicPr>
            <a:picLocks noChangeAspect="1" noChangeArrowheads="1"/>
          </p:cNvPicPr>
          <p:nvPr/>
        </p:nvPicPr>
        <p:blipFill>
          <a:blip r:embed="rId4" cstate="print"/>
          <a:srcRect l="4286" t="4412" r="7143" b="7353"/>
          <a:stretch>
            <a:fillRect/>
          </a:stretch>
        </p:blipFill>
        <p:spPr bwMode="auto">
          <a:xfrm>
            <a:off x="762000" y="1752600"/>
            <a:ext cx="2362200" cy="2183319"/>
          </a:xfrm>
          <a:prstGeom prst="ellipse">
            <a:avLst/>
          </a:prstGeom>
          <a:noFill/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304800" y="4114800"/>
            <a:ext cx="5410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If you need to CHARGE your cell phones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other gadgets, kindly give a donation of at least PhP20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48200"/>
            <a:ext cx="57150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special diet or some food allergy, kindly inform us.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477000" cy="990600"/>
          </a:xfrm>
          <a:ln>
            <a:solidFill>
              <a:srgbClr val="339933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  at your service</a:t>
            </a:r>
            <a:endParaRPr lang="en-US" dirty="0"/>
          </a:p>
        </p:txBody>
      </p:sp>
      <p:pic>
        <p:nvPicPr>
          <p:cNvPr id="1028" name="Picture 4" descr="http://district.schoolnutritionandfitness.com/katyisd/files/Food-Allerg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4591050" cy="2857500"/>
          </a:xfrm>
          <a:prstGeom prst="rect">
            <a:avLst/>
          </a:prstGeom>
          <a:noFill/>
        </p:spPr>
      </p:pic>
      <p:pic>
        <p:nvPicPr>
          <p:cNvPr id="6" name="Picture 2" descr="C:\Users\Agnes\Pictures\CARE for earth\earthda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057400" cy="190500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77000" cy="1143000"/>
          </a:xfrm>
          <a:ln>
            <a:solidFill>
              <a:srgbClr val="339933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CARES  at your service</a:t>
            </a:r>
            <a:endParaRPr lang="en-US" dirty="0"/>
          </a:p>
        </p:txBody>
      </p:sp>
      <p:pic>
        <p:nvPicPr>
          <p:cNvPr id="6" name="Picture 5" descr="http://thumbs.dreamstime.com/z/earth-care-helping-hands-concept-elements-image-furnished-nasa-40158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33400"/>
            <a:ext cx="2286000" cy="2444262"/>
          </a:xfrm>
          <a:prstGeom prst="heart">
            <a:avLst/>
          </a:prstGeom>
          <a:noFill/>
        </p:spPr>
      </p:pic>
      <p:pic>
        <p:nvPicPr>
          <p:cNvPr id="3074" name="Picture 2" descr="http://academicdepartments.musc.edu/sebin/p/w/thinkgreenstic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29050"/>
            <a:ext cx="3352800" cy="30289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638800" cy="42973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other questions???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need anything, Please do not hesitate to inform anyone of the Staff members around to help you.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Maraming</a:t>
            </a:r>
            <a:r>
              <a:rPr lang="en-US" sz="5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Salamat</a:t>
            </a:r>
            <a:r>
              <a:rPr lang="en-US" sz="5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5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en-US" sz="5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much!</a:t>
            </a:r>
            <a:endParaRPr lang="en-US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543800" cy="1143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i="1" dirty="0" smtClean="0">
                <a:solidFill>
                  <a:srgbClr val="002060"/>
                </a:solidFill>
                <a:latin typeface="Bookman Old Style" pitchFamily="18" charset="0"/>
              </a:rPr>
              <a:t>Together with the whole CARES Community of Life, </a:t>
            </a:r>
            <a:endParaRPr lang="en-US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Picture 4" descr="http://thumbs.dreamstime.com/z/earth-care-helping-hands-concept-elements-image-furnished-nasa-40158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81400"/>
            <a:ext cx="3007981" cy="3134750"/>
          </a:xfrm>
          <a:prstGeom prst="hear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52800"/>
            <a:ext cx="5486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Welcome and wishing you a growing AWARENESS and passionate fruitful COMMITMENT to restore earth system!!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</a:endParaRPr>
          </a:p>
        </p:txBody>
      </p:sp>
      <p:pic>
        <p:nvPicPr>
          <p:cNvPr id="7" name="Picture 2" descr="IMG_8778"/>
          <p:cNvPicPr>
            <a:picLocks noChangeAspect="1" noChangeArrowheads="1"/>
          </p:cNvPicPr>
          <p:nvPr/>
        </p:nvPicPr>
        <p:blipFill>
          <a:blip r:embed="rId3" cstate="print">
            <a:lum contrast="54000"/>
          </a:blip>
          <a:srcRect l="35857" t="26533" r="13205"/>
          <a:stretch>
            <a:fillRect/>
          </a:stretch>
        </p:blipFill>
        <p:spPr bwMode="auto">
          <a:xfrm>
            <a:off x="304800" y="228599"/>
            <a:ext cx="1194216" cy="1109637"/>
          </a:xfrm>
          <a:prstGeom prst="ellipse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es\Pictures\earth care\ecocide-ear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970318"/>
          </a:xfrm>
          <a:prstGeom prst="rect">
            <a:avLst/>
          </a:prstGeom>
          <a:solidFill>
            <a:srgbClr val="9BBB59">
              <a:alpha val="50196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We are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aware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and want </a:t>
            </a:r>
            <a:r>
              <a:rPr lang="en-US" sz="3600" dirty="0" smtClean="0">
                <a:ln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to help our fellow humans to be AWARE and CONSCIOUS of the </a:t>
            </a:r>
          </a:p>
          <a:p>
            <a:pPr lvl="0" algn="ctr"/>
            <a:r>
              <a:rPr lang="en-US" sz="3600" dirty="0" smtClean="0">
                <a:ln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grave destruction done to our         Mother Earth and </a:t>
            </a:r>
          </a:p>
          <a:p>
            <a:pPr lvl="0" algn="ctr"/>
            <a:r>
              <a:rPr lang="en-US" sz="3600" dirty="0" smtClean="0">
                <a:ln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our contribution to this continuing devastation.</a:t>
            </a:r>
            <a:endParaRPr lang="en-US" sz="3600" b="0" cap="none" spc="0" dirty="0">
              <a:ln>
                <a:solidFill>
                  <a:srgbClr val="FFFF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32" y="381000"/>
            <a:ext cx="40693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areness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rgbClr val="FFFF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ommunity </a:t>
            </a:r>
            <a:r>
              <a:rPr lang="en-US" sz="3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wareness to </a:t>
            </a:r>
            <a:r>
              <a:rPr lang="en-US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R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estore </a:t>
            </a:r>
            <a:r>
              <a:rPr lang="en-US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arth </a:t>
            </a:r>
            <a:r>
              <a:rPr lang="en-US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ystem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gnes\Pictures\PEACE INDIFFERENCE\PopeFrancis-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599"/>
            <a:ext cx="7315200" cy="5426765"/>
          </a:xfrm>
          <a:prstGeom prst="rect">
            <a:avLst/>
          </a:prstGeom>
          <a:noFill/>
        </p:spPr>
      </p:pic>
      <p:pic>
        <p:nvPicPr>
          <p:cNvPr id="5" name="Picture 2" descr="IMG_8778"/>
          <p:cNvPicPr>
            <a:picLocks noChangeAspect="1" noChangeArrowheads="1"/>
          </p:cNvPicPr>
          <p:nvPr/>
        </p:nvPicPr>
        <p:blipFill>
          <a:blip r:embed="rId3" cstate="print">
            <a:lum contrast="54000"/>
          </a:blip>
          <a:srcRect l="35857" t="26533" r="13205"/>
          <a:stretch>
            <a:fillRect/>
          </a:stretch>
        </p:blipFill>
        <p:spPr bwMode="auto">
          <a:xfrm>
            <a:off x="6553200" y="3810000"/>
            <a:ext cx="1910808" cy="1775477"/>
          </a:xfrm>
          <a:prstGeom prst="ellipse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0.gstatic.com/images?q=tbn:ANd9GcTp5Jkz3YTzaR36C0zotxE03oNYYLXSBpC6YTKEOC_tCu9FxWam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81200" y="2209800"/>
            <a:ext cx="5715000" cy="4024967"/>
          </a:xfrm>
          <a:prstGeom prst="ellipse">
            <a:avLst/>
          </a:prstGeom>
          <a:solidFill>
            <a:srgbClr val="9BBB59">
              <a:alpha val="89804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We believe that GOD created the  Earth and the Universe with a SYSTEM.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ommunity </a:t>
            </a:r>
            <a:r>
              <a:rPr lang="en-US" sz="32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wareness to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estore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arth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ystem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estore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arth 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ystem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rgbClr val="FFFF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gnes\Pictures\CARE for earth\Earth system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770" y="0"/>
            <a:ext cx="920877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438400"/>
            <a:ext cx="1981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Earth System</a:t>
            </a:r>
            <a:endParaRPr lang="en-US" sz="320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Atmosphere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3505201"/>
            <a:ext cx="1905000" cy="584775"/>
          </a:xfrm>
          <a:prstGeom prst="rect">
            <a:avLst/>
          </a:prstGeom>
          <a:solidFill>
            <a:srgbClr val="33993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Biosphere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0"/>
            <a:ext cx="2743200" cy="584775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Hydrosphere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81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Geosphere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096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Includes mixture of gases that surround the planet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5720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Includes all living things: plants, animals, other organisms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720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Includes the crust, mantle, inner &amp; outer core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6858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Includes oceans, lakes, rivers, ground water, ice, water vapor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gnes\Pictures\CARE for earth\Earth system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067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9BBB59">
              <a:alpha val="89804"/>
            </a:srgbClr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But we humans have destroyed it in the name of “Progress and Development.”</a:t>
            </a:r>
          </a:p>
        </p:txBody>
      </p:sp>
      <p:pic>
        <p:nvPicPr>
          <p:cNvPr id="1029" name="Picture 5" descr="C:\Users\Agnes\Pictures\JPIC\Marine Pollution\20090422-tows-fabien-cousteau-1-290x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572000" cy="2743200"/>
          </a:xfrm>
          <a:prstGeom prst="rect">
            <a:avLst/>
          </a:prstGeom>
          <a:noFill/>
        </p:spPr>
      </p:pic>
      <p:pic>
        <p:nvPicPr>
          <p:cNvPr id="1033" name="Picture 9" descr="C:\Users\Agnes\Pictures\JPIC\cosmos\global warmin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4572000" cy="2743200"/>
          </a:xfrm>
          <a:prstGeom prst="rect">
            <a:avLst/>
          </a:prstGeom>
          <a:noFill/>
        </p:spPr>
      </p:pic>
      <p:pic>
        <p:nvPicPr>
          <p:cNvPr id="1034" name="Picture 10" descr="C:\Users\Agnes\Pictures\DCIM\Camera\20150111_152855.jpg"/>
          <p:cNvPicPr>
            <a:picLocks noChangeAspect="1" noChangeArrowheads="1"/>
          </p:cNvPicPr>
          <p:nvPr/>
        </p:nvPicPr>
        <p:blipFill>
          <a:blip r:embed="rId5" cstate="print"/>
          <a:srcRect l="25833" t="25556" r="28333" b="28889"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 r="15000" b="27778"/>
          <a:stretch>
            <a:fillRect/>
          </a:stretch>
        </p:blipFill>
        <p:spPr bwMode="auto">
          <a:xfrm>
            <a:off x="4572000" y="3962401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:\Users\Agnes\Pictures\CARE for earth\AAEarthD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1905000"/>
            <a:ext cx="5654898" cy="418226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0.gstatic.com/images?q=tbn:ANd9GcTp5Jkz3YTzaR36C0zotxE03oNYYLXSBpC6YTKEOC_tCu9FxWam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2590800"/>
            <a:ext cx="7162800" cy="2554545"/>
          </a:xfrm>
          <a:prstGeom prst="rect">
            <a:avLst/>
          </a:prstGeom>
          <a:solidFill>
            <a:srgbClr val="9BBB59">
              <a:alpha val="89804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Our Mission is to be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responsible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stewards to restore the Earth System                          as planned by GOD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ommunity </a:t>
            </a:r>
            <a:r>
              <a:rPr lang="en-US" sz="3200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wareness to </a:t>
            </a:r>
            <a:r>
              <a:rPr lang="en-US" sz="32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estore 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32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arth </a:t>
            </a:r>
            <a:r>
              <a:rPr lang="en-US" sz="32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ystem</a:t>
            </a:r>
            <a:endParaRPr lang="en-US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estore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arth </a:t>
            </a:r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ystem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rgbClr val="FFFF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S03000178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231302D-89CA-4037-BF50-A40B061927C0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9E9136B9-614D-42F1-A005-73A00CD476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0731FA-13F1-4E9F-A09D-24B3EEA771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TS030001781</Template>
  <TotalTime>1226</TotalTime>
  <Words>963</Words>
  <Application>Microsoft Office PowerPoint</Application>
  <PresentationFormat>On-screen Show (4:3)</PresentationFormat>
  <Paragraphs>116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TS030001781</vt:lpstr>
      <vt:lpstr>Slide 1</vt:lpstr>
      <vt:lpstr>TO</vt:lpstr>
      <vt:lpstr>Slide 3</vt:lpstr>
      <vt:lpstr>Slide 4</vt:lpstr>
      <vt:lpstr>Slide 5</vt:lpstr>
      <vt:lpstr>Slide 6</vt:lpstr>
      <vt:lpstr>Earth System</vt:lpstr>
      <vt:lpstr>But we humans have destroyed it in the name of “Progress and Development.”</vt:lpstr>
      <vt:lpstr>Slide 9</vt:lpstr>
      <vt:lpstr>YES!</vt:lpstr>
      <vt:lpstr>As an institute of Mercedarian Missionaries of Bérriz, with our Lay partners…</vt:lpstr>
      <vt:lpstr>CARES Development Concept</vt:lpstr>
      <vt:lpstr>Therefore, in CARES…</vt:lpstr>
      <vt:lpstr>Slide 14</vt:lpstr>
      <vt:lpstr>As guests in this our  “COMMON HOME,” we invite you to -   </vt:lpstr>
      <vt:lpstr>CARES:   Smoke-Free Zone</vt:lpstr>
      <vt:lpstr>CARES:</vt:lpstr>
      <vt:lpstr>What is Zero Waste?</vt:lpstr>
      <vt:lpstr>Slide 19</vt:lpstr>
      <vt:lpstr>“What comes from the earth, goes back to the earth.”</vt:lpstr>
      <vt:lpstr>CARES  conserves water</vt:lpstr>
      <vt:lpstr>CARES: conserve water</vt:lpstr>
      <vt:lpstr>CARES conserves water</vt:lpstr>
      <vt:lpstr>CARES conserves water</vt:lpstr>
      <vt:lpstr>CARES: protects our soil</vt:lpstr>
      <vt:lpstr>CARES: protects our soil</vt:lpstr>
      <vt:lpstr>CARES  protects our soil</vt:lpstr>
      <vt:lpstr>Mabuhay Kalikasan Store</vt:lpstr>
      <vt:lpstr>CARES  recycle -</vt:lpstr>
      <vt:lpstr>In CARES,</vt:lpstr>
      <vt:lpstr>And  Earth Care:  is part of our daily  schedule as our simple way to say “THANK YOU” to Mother Earth who always provides us with food, water… all that we need for physical health</vt:lpstr>
      <vt:lpstr>CARES  saves ENERGY</vt:lpstr>
      <vt:lpstr>CARES  at your service</vt:lpstr>
      <vt:lpstr>CARES  at your service</vt:lpstr>
      <vt:lpstr>Maraming Salamat po! Thank you very much!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Day 2008</dc:title>
  <dc:creator>Agnes</dc:creator>
  <cp:lastModifiedBy>Agnes</cp:lastModifiedBy>
  <cp:revision>123</cp:revision>
  <dcterms:created xsi:type="dcterms:W3CDTF">2011-12-29T01:55:07Z</dcterms:created>
  <dcterms:modified xsi:type="dcterms:W3CDTF">2016-04-28T23:20:07Z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TC300017819990</vt:lpwstr>
  </property>
</Properties>
</file>